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62" r:id="rId2"/>
    <p:sldId id="263" r:id="rId3"/>
    <p:sldId id="258" r:id="rId4"/>
    <p:sldId id="261" r:id="rId5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79585" autoAdjust="0"/>
  </p:normalViewPr>
  <p:slideViewPr>
    <p:cSldViewPr>
      <p:cViewPr varScale="1">
        <p:scale>
          <a:sx n="59" d="100"/>
          <a:sy n="59" d="100"/>
        </p:scale>
        <p:origin x="1440" y="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9924924-3CDC-4789-B25C-E190307F95A0}" type="datetimeFigureOut">
              <a:rPr lang="ko-KR" altLang="en-US" smtClean="0"/>
              <a:t>2020-10-30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659905-E013-4FD3-B90E-0700C45A230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584301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현재 세계 곳곳에서 기상이변 발생 빈도와 강도가 증가하는 등 기후환경변화가 급격히 진행되고 있습니다</a:t>
            </a:r>
            <a:r>
              <a:rPr lang="en-US" altLang="ko-K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</a:p>
          <a:p>
            <a: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우리나라도 지난 </a:t>
            </a:r>
            <a:r>
              <a:rPr lang="en-US" altLang="ko-K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8</a:t>
            </a:r>
            <a:r>
              <a:rPr lang="ko-KR" alt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월 집중호우로 인명</a:t>
            </a:r>
            <a:r>
              <a:rPr lang="en-US" altLang="ko-K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ko-KR" alt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재산피해가 발생해 기후변화에 대한 걱정과 우려가 쏟아지기도 했습니다</a:t>
            </a:r>
            <a:r>
              <a:rPr lang="en-US" altLang="ko-K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</a:p>
          <a:p>
            <a: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기후변화는 지구온난화에 의해 발생하는데</a:t>
            </a:r>
            <a:r>
              <a:rPr lang="en-US" altLang="ko-K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ko-KR" alt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지구온난화의 가장 큰 원인은 대기 중 이산화탄소 등 온실가스 농도 증가입니다</a:t>
            </a:r>
            <a:r>
              <a:rPr lang="en-US" altLang="ko-K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</a:p>
          <a:p>
            <a: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ko-KR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언뜻 생각하면 농업은 온실가스와 아무런 연관이 없어 보이지만</a:t>
            </a:r>
            <a:r>
              <a:rPr lang="en-US" altLang="ko-K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ko-KR" alt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농기계</a:t>
            </a:r>
            <a:r>
              <a:rPr lang="en-US" altLang="ko-K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ko-KR" alt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시설난방</a:t>
            </a:r>
            <a:r>
              <a:rPr lang="en-US" altLang="ko-K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ko-KR" alt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농자재를</a:t>
            </a:r>
            <a:r>
              <a:rPr lang="ko-KR" alt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제조하는 과정</a:t>
            </a:r>
            <a:r>
              <a:rPr lang="en-US" altLang="ko-K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ko-KR" alt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벼농사를 짓기 위해 논에 물을 가둬놓은 상태와 가축이 사료를 소화시키고 배설하는 과정</a:t>
            </a:r>
            <a:r>
              <a:rPr lang="en-US" altLang="ko-K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ko-KR" alt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작물 생산을 위해 사용된 비료에 의해서는 온실가스가 배출됩니다</a:t>
            </a:r>
            <a:r>
              <a:rPr lang="en-US" altLang="ko-K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</a:p>
          <a:p>
            <a: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우리나라 농업에서 배출되는 </a:t>
            </a:r>
            <a:r>
              <a:rPr lang="ko-KR" alt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온실가스량은</a:t>
            </a:r>
            <a:r>
              <a:rPr lang="ko-KR" alt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연간 약 </a:t>
            </a:r>
            <a:r>
              <a:rPr lang="en-US" altLang="ko-K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</a:t>
            </a:r>
            <a:r>
              <a:rPr lang="ko-KR" alt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천만톤에</a:t>
            </a:r>
            <a:r>
              <a:rPr lang="ko-KR" alt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해당됩니다</a:t>
            </a:r>
            <a:r>
              <a:rPr lang="en-US" altLang="ko-K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  <a:r>
              <a:rPr lang="ko-KR" alt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물론 </a:t>
            </a:r>
            <a:r>
              <a:rPr lang="ko-KR" alt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전산업분야</a:t>
            </a:r>
            <a:r>
              <a:rPr lang="ko-KR" alt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중 약 </a:t>
            </a:r>
            <a:r>
              <a:rPr lang="en-US" altLang="ko-K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3%</a:t>
            </a:r>
            <a:r>
              <a:rPr lang="ko-KR" alt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에 해당되지만</a:t>
            </a:r>
            <a:r>
              <a:rPr lang="en-US" altLang="ko-K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ko-KR" alt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결코 </a:t>
            </a:r>
            <a:r>
              <a:rPr lang="ko-KR" alt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적은량은</a:t>
            </a:r>
            <a:r>
              <a:rPr lang="ko-KR" alt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아닙니다</a:t>
            </a:r>
            <a:r>
              <a:rPr lang="en-US" altLang="ko-K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</a:p>
          <a:p>
            <a: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/>
            </a:r>
            <a:br>
              <a:rPr lang="en-US" altLang="ko-K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ko-KR" alt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이렇게 배출되는 온실가스에 의해 지구온난화</a:t>
            </a:r>
            <a:r>
              <a:rPr lang="en-US" altLang="ko-K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</a:t>
            </a:r>
            <a:r>
              <a:rPr lang="en-US" altLang="ko-KR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ko-KR" alt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기후변화</a:t>
            </a:r>
            <a:r>
              <a:rPr lang="en-US" altLang="ko-KR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ko-KR" alt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이상기상으로 이어져 농업</a:t>
            </a:r>
            <a:r>
              <a:rPr lang="en-US" altLang="ko-KR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ko-KR" alt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농촌분야에 피해를 입힙니다</a:t>
            </a:r>
            <a:r>
              <a:rPr lang="en-US" altLang="ko-KR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</a:p>
          <a:p>
            <a: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이상기후로써 폭염</a:t>
            </a:r>
            <a:r>
              <a:rPr lang="en-US" altLang="ko-KR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ko-KR" alt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가뭄</a:t>
            </a:r>
            <a:r>
              <a:rPr lang="en-US" altLang="ko-KR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ko-KR" alt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태풍</a:t>
            </a:r>
            <a:r>
              <a:rPr lang="en-US" altLang="ko-KR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ko-KR" alt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집중호우</a:t>
            </a:r>
            <a:r>
              <a:rPr lang="en-US" altLang="ko-KR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ko-KR" alt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폭설</a:t>
            </a:r>
            <a:r>
              <a:rPr lang="en-US" altLang="ko-KR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ko-KR" alt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한파 및 우박에 의해 농작물에는 작물 고사</a:t>
            </a:r>
            <a:r>
              <a:rPr lang="en-US" altLang="ko-KR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ko-KR" alt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침수</a:t>
            </a:r>
            <a:r>
              <a:rPr lang="en-US" altLang="ko-KR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ko-KR" alt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동해</a:t>
            </a:r>
            <a:r>
              <a:rPr lang="en-US" altLang="ko-KR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ko-KR" alt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등의 피해</a:t>
            </a:r>
            <a:r>
              <a:rPr lang="en-US" altLang="ko-KR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ko-KR" alt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과수의 낙과</a:t>
            </a:r>
            <a:r>
              <a:rPr lang="en-US" altLang="ko-KR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ko-KR" altLang="en-US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착과</a:t>
            </a:r>
            <a:r>
              <a:rPr lang="ko-KR" alt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불량의 피해</a:t>
            </a:r>
            <a:r>
              <a:rPr lang="en-US" altLang="ko-KR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ko-KR" alt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가축의 폐사</a:t>
            </a:r>
            <a:r>
              <a:rPr lang="en-US" altLang="ko-KR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ko-KR" alt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축사 파괴 및 침수의 피해</a:t>
            </a:r>
            <a:r>
              <a:rPr lang="en-US" altLang="ko-KR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ko-KR" alt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농업시설물의 파손</a:t>
            </a:r>
            <a:r>
              <a:rPr lang="en-US" altLang="ko-KR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ko-KR" alt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농경지 유실 및 매몰</a:t>
            </a:r>
            <a:r>
              <a:rPr lang="en-US" altLang="ko-KR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ko-KR" alt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수리시설 파괴 등의 피해를 입힙니다</a:t>
            </a:r>
            <a:r>
              <a:rPr lang="en-US" altLang="ko-KR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</a:p>
          <a:p>
            <a: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ko-KR" sz="1200" kern="1200" baseline="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따라서</a:t>
            </a:r>
            <a:r>
              <a:rPr lang="en-US" altLang="ko-KR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ko-KR" alt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지구온난화와 그에 수반되는 기상이변과 농업에서의 피해를 </a:t>
            </a:r>
            <a:r>
              <a:rPr lang="ko-KR" alt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최소화하기 위해 농업분야에서도 </a:t>
            </a:r>
            <a:r>
              <a:rPr lang="ko-KR" altLang="en-US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저탄소</a:t>
            </a:r>
            <a:r>
              <a:rPr lang="ko-KR" alt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농업기술을 적용하여 온실가스 배출량을 줄여야 되는 시기입니다</a:t>
            </a:r>
            <a:r>
              <a:rPr lang="en-US" altLang="ko-KR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  <a:endParaRPr lang="ko-KR" alt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659905-E013-4FD3-B90E-0700C45A230E}" type="slidenum">
              <a:rPr lang="ko-KR" altLang="en-US" smtClean="0"/>
              <a:t>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0210547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ko-KR" altLang="en-US" dirty="0" err="1" smtClean="0"/>
              <a:t>저탄소</a:t>
            </a:r>
            <a:r>
              <a:rPr lang="ko-KR" altLang="en-US" dirty="0" smtClean="0"/>
              <a:t> 농업기술이란 농업부문 온실가스 배출저감과 에너지이용 효율화에 기여하는 영농방법 및 관련 기술입니다</a:t>
            </a:r>
            <a:r>
              <a:rPr lang="en-US" altLang="ko-KR" dirty="0" smtClean="0"/>
              <a:t>.</a:t>
            </a:r>
          </a:p>
          <a:p>
            <a:r>
              <a:rPr lang="ko-KR" altLang="en-US" dirty="0" smtClean="0"/>
              <a:t>크게 </a:t>
            </a:r>
            <a:r>
              <a:rPr lang="ko-KR" altLang="en-US" dirty="0" err="1" smtClean="0"/>
              <a:t>네가지로</a:t>
            </a:r>
            <a:r>
              <a:rPr lang="ko-KR" altLang="en-US" dirty="0" smtClean="0"/>
              <a:t> 분류할 수 있습니다</a:t>
            </a:r>
            <a:r>
              <a:rPr lang="en-US" altLang="ko-KR" dirty="0" smtClean="0"/>
              <a:t>. </a:t>
            </a:r>
            <a:r>
              <a:rPr lang="ko-KR" altLang="en-US" dirty="0" smtClean="0"/>
              <a:t>비료 및 작물 </a:t>
            </a:r>
            <a:r>
              <a:rPr lang="ko-KR" altLang="en-US" dirty="0" err="1" smtClean="0"/>
              <a:t>보호제</a:t>
            </a:r>
            <a:r>
              <a:rPr lang="ko-KR" altLang="en-US" dirty="0" smtClean="0"/>
              <a:t> 절감기술</a:t>
            </a:r>
            <a:r>
              <a:rPr lang="en-US" altLang="ko-KR" dirty="0" smtClean="0"/>
              <a:t>, </a:t>
            </a:r>
            <a:r>
              <a:rPr lang="ko-KR" altLang="en-US" dirty="0" smtClean="0"/>
              <a:t>난방에너지 절감기술</a:t>
            </a:r>
            <a:r>
              <a:rPr lang="en-US" altLang="ko-KR" dirty="0" smtClean="0"/>
              <a:t>, </a:t>
            </a:r>
            <a:r>
              <a:rPr lang="ko-KR" altLang="en-US" dirty="0" smtClean="0"/>
              <a:t>농기계 에너지 절감기술</a:t>
            </a:r>
            <a:r>
              <a:rPr lang="en-US" altLang="ko-KR" dirty="0" smtClean="0"/>
              <a:t>, </a:t>
            </a:r>
            <a:r>
              <a:rPr lang="ko-KR" altLang="en-US" dirty="0" smtClean="0"/>
              <a:t>농업용수 관리기술이 있습니다</a:t>
            </a:r>
            <a:r>
              <a:rPr lang="en-US" altLang="ko-KR" dirty="0" smtClean="0"/>
              <a:t>.</a:t>
            </a:r>
          </a:p>
          <a:p>
            <a:endParaRPr lang="en-US" altLang="ko-KR" dirty="0" smtClean="0"/>
          </a:p>
          <a:p>
            <a:r>
              <a:rPr lang="ko-KR" altLang="en-US" dirty="0" smtClean="0"/>
              <a:t>비료 등 </a:t>
            </a:r>
            <a:r>
              <a:rPr lang="ko-KR" altLang="en-US" dirty="0" err="1" smtClean="0"/>
              <a:t>농자재</a:t>
            </a:r>
            <a:r>
              <a:rPr lang="ko-KR" altLang="en-US" dirty="0" smtClean="0"/>
              <a:t> 사용량을 줄일 수 있는 비료 및 작물 </a:t>
            </a:r>
            <a:r>
              <a:rPr lang="ko-KR" altLang="en-US" dirty="0" err="1" smtClean="0"/>
              <a:t>보호제</a:t>
            </a:r>
            <a:r>
              <a:rPr lang="ko-KR" altLang="en-US" dirty="0" smtClean="0"/>
              <a:t> 절감기술은 최적비료 사용</a:t>
            </a:r>
            <a:r>
              <a:rPr lang="en-US" altLang="ko-KR" dirty="0" smtClean="0"/>
              <a:t>, </a:t>
            </a:r>
            <a:r>
              <a:rPr lang="ko-KR" altLang="en-US" dirty="0" smtClean="0"/>
              <a:t>경축순환농법</a:t>
            </a:r>
            <a:r>
              <a:rPr lang="en-US" altLang="ko-KR" dirty="0" smtClean="0"/>
              <a:t>, </a:t>
            </a:r>
            <a:r>
              <a:rPr lang="ko-KR" altLang="en-US" dirty="0" smtClean="0"/>
              <a:t>자가제조 </a:t>
            </a:r>
            <a:r>
              <a:rPr lang="ko-KR" altLang="en-US" dirty="0" err="1" smtClean="0"/>
              <a:t>농자재</a:t>
            </a:r>
            <a:r>
              <a:rPr lang="ko-KR" altLang="en-US" dirty="0" smtClean="0"/>
              <a:t> 사용 농법</a:t>
            </a:r>
            <a:r>
              <a:rPr lang="en-US" altLang="ko-KR" dirty="0" smtClean="0"/>
              <a:t>, </a:t>
            </a:r>
            <a:r>
              <a:rPr lang="ko-KR" altLang="en-US" dirty="0" smtClean="0"/>
              <a:t>풋거름 작물재배</a:t>
            </a:r>
            <a:r>
              <a:rPr lang="en-US" altLang="ko-KR" dirty="0" smtClean="0"/>
              <a:t>, </a:t>
            </a:r>
            <a:r>
              <a:rPr lang="ko-KR" altLang="en-US" dirty="0" err="1" smtClean="0"/>
              <a:t>폐양액</a:t>
            </a:r>
            <a:r>
              <a:rPr lang="ko-KR" altLang="en-US" dirty="0" smtClean="0"/>
              <a:t> 재활용 시스템을 포함한 </a:t>
            </a:r>
            <a:r>
              <a:rPr lang="ko-KR" altLang="en-US" dirty="0" err="1" smtClean="0"/>
              <a:t>순환식</a:t>
            </a:r>
            <a:r>
              <a:rPr lang="ko-KR" altLang="en-US" dirty="0" smtClean="0"/>
              <a:t> 수경재배</a:t>
            </a:r>
            <a:r>
              <a:rPr lang="en-US" altLang="ko-KR" dirty="0" smtClean="0"/>
              <a:t>, </a:t>
            </a:r>
            <a:r>
              <a:rPr lang="ko-KR" altLang="en-US" dirty="0" smtClean="0"/>
              <a:t>생물적 자원을 이용한 제초 이용 기술이 있습니다</a:t>
            </a:r>
            <a:r>
              <a:rPr lang="en-US" altLang="ko-KR" dirty="0" smtClean="0"/>
              <a:t>.</a:t>
            </a:r>
          </a:p>
          <a:p>
            <a:endParaRPr lang="en-US" altLang="ko-KR" dirty="0" smtClean="0"/>
          </a:p>
          <a:p>
            <a:r>
              <a:rPr lang="ko-KR" altLang="en-US" dirty="0" smtClean="0"/>
              <a:t>에너지를 절감하여 이산화탄소 배출량을 줄일 수 있는 난방에너지 절감기술은 상당히 많은 기술이 개발 되었습니다</a:t>
            </a:r>
            <a:r>
              <a:rPr lang="en-US" altLang="ko-KR" dirty="0" smtClean="0"/>
              <a:t>. </a:t>
            </a:r>
            <a:r>
              <a:rPr lang="ko-KR" altLang="en-US" dirty="0" err="1" smtClean="0"/>
              <a:t>다겹보온커튼</a:t>
            </a:r>
            <a:r>
              <a:rPr lang="ko-KR" altLang="en-US" dirty="0" smtClean="0"/>
              <a:t> 및 보온터널</a:t>
            </a:r>
            <a:r>
              <a:rPr lang="en-US" altLang="ko-KR" dirty="0" smtClean="0"/>
              <a:t> </a:t>
            </a:r>
            <a:r>
              <a:rPr lang="ko-KR" altLang="en-US" dirty="0" smtClean="0"/>
              <a:t>자동개폐장치</a:t>
            </a:r>
            <a:r>
              <a:rPr lang="en-US" altLang="ko-KR" dirty="0" smtClean="0"/>
              <a:t>, </a:t>
            </a:r>
            <a:r>
              <a:rPr lang="ko-KR" altLang="en-US" dirty="0" err="1" smtClean="0"/>
              <a:t>축열물주머니</a:t>
            </a:r>
            <a:r>
              <a:rPr lang="ko-KR" altLang="en-US" dirty="0" smtClean="0"/>
              <a:t> 이용 보온장치</a:t>
            </a:r>
            <a:r>
              <a:rPr lang="en-US" altLang="ko-KR" dirty="0" smtClean="0"/>
              <a:t>, </a:t>
            </a:r>
            <a:r>
              <a:rPr lang="ko-KR" altLang="en-US" dirty="0" err="1" smtClean="0"/>
              <a:t>수막재배</a:t>
            </a:r>
            <a:r>
              <a:rPr lang="ko-KR" altLang="en-US" dirty="0" smtClean="0"/>
              <a:t> 시스템</a:t>
            </a:r>
            <a:r>
              <a:rPr lang="en-US" altLang="ko-KR" dirty="0" smtClean="0"/>
              <a:t>, </a:t>
            </a:r>
            <a:r>
              <a:rPr lang="ko-KR" altLang="en-US" dirty="0" smtClean="0"/>
              <a:t>농업용 열 </a:t>
            </a:r>
            <a:r>
              <a:rPr lang="ko-KR" altLang="en-US" dirty="0" err="1" smtClean="0"/>
              <a:t>회수형</a:t>
            </a:r>
            <a:r>
              <a:rPr lang="ko-KR" altLang="en-US" dirty="0" smtClean="0"/>
              <a:t> 환기장치</a:t>
            </a:r>
            <a:r>
              <a:rPr lang="en-US" altLang="ko-KR" dirty="0" smtClean="0"/>
              <a:t>, </a:t>
            </a:r>
            <a:r>
              <a:rPr lang="ko-KR" altLang="en-US" dirty="0" smtClean="0"/>
              <a:t>온풍난방기 배기열 회수장치</a:t>
            </a:r>
            <a:r>
              <a:rPr lang="en-US" altLang="ko-KR" dirty="0" smtClean="0"/>
              <a:t>, </a:t>
            </a:r>
            <a:r>
              <a:rPr lang="ko-KR" altLang="en-US" dirty="0" err="1" smtClean="0"/>
              <a:t>목재펠릿</a:t>
            </a:r>
            <a:r>
              <a:rPr lang="ko-KR" altLang="en-US" dirty="0" smtClean="0"/>
              <a:t> 난방 장치</a:t>
            </a:r>
            <a:r>
              <a:rPr lang="en-US" altLang="ko-KR" dirty="0" smtClean="0"/>
              <a:t>, </a:t>
            </a:r>
            <a:r>
              <a:rPr lang="ko-KR" altLang="en-US" dirty="0" smtClean="0"/>
              <a:t>지열히트펌프 시스템</a:t>
            </a:r>
            <a:r>
              <a:rPr lang="en-US" altLang="ko-KR" dirty="0" smtClean="0"/>
              <a:t>, </a:t>
            </a:r>
            <a:r>
              <a:rPr lang="ko-KR" altLang="en-US" dirty="0" err="1" smtClean="0"/>
              <a:t>폐열</a:t>
            </a:r>
            <a:r>
              <a:rPr lang="ko-KR" altLang="en-US" dirty="0" smtClean="0"/>
              <a:t> 재이용 난방시스템</a:t>
            </a:r>
            <a:r>
              <a:rPr lang="en-US" altLang="ko-KR" dirty="0" smtClean="0"/>
              <a:t>, </a:t>
            </a:r>
            <a:r>
              <a:rPr lang="ko-KR" altLang="en-US" dirty="0" smtClean="0"/>
              <a:t>일사량 감응 전자동 </a:t>
            </a:r>
            <a:r>
              <a:rPr lang="ko-KR" altLang="en-US" dirty="0" err="1" smtClean="0"/>
              <a:t>변온관리</a:t>
            </a:r>
            <a:r>
              <a:rPr lang="ko-KR" altLang="en-US" dirty="0" smtClean="0"/>
              <a:t> 시스템이 있습니다</a:t>
            </a:r>
            <a:r>
              <a:rPr lang="en-US" altLang="ko-KR" dirty="0" smtClean="0"/>
              <a:t>.</a:t>
            </a:r>
          </a:p>
          <a:p>
            <a:endParaRPr lang="en-US" altLang="ko-KR" dirty="0" smtClean="0"/>
          </a:p>
          <a:p>
            <a:r>
              <a:rPr lang="ko-KR" altLang="en-US" dirty="0" smtClean="0"/>
              <a:t>트랙터 등 중장비 이용을 줄일 수 있는 농기계 에너지 절감기술은 직파재배</a:t>
            </a:r>
            <a:r>
              <a:rPr lang="en-US" altLang="ko-KR" dirty="0" smtClean="0"/>
              <a:t>, </a:t>
            </a:r>
            <a:r>
              <a:rPr lang="ko-KR" altLang="en-US" dirty="0" err="1" smtClean="0"/>
              <a:t>무경운</a:t>
            </a:r>
            <a:r>
              <a:rPr lang="ko-KR" altLang="en-US" dirty="0" smtClean="0"/>
              <a:t> 및 부분경운 기술이 있습니다</a:t>
            </a:r>
            <a:r>
              <a:rPr lang="en-US" altLang="ko-KR" dirty="0" smtClean="0"/>
              <a:t>.</a:t>
            </a:r>
          </a:p>
          <a:p>
            <a:endParaRPr lang="en-US" altLang="ko-KR" dirty="0" smtClean="0"/>
          </a:p>
          <a:p>
            <a:r>
              <a:rPr lang="ko-KR" altLang="en-US" dirty="0" smtClean="0"/>
              <a:t>마지막으로 농업용수 관리기술로써 빗물 재활용 기술</a:t>
            </a:r>
            <a:r>
              <a:rPr lang="en-US" altLang="ko-KR" dirty="0" smtClean="0"/>
              <a:t>, </a:t>
            </a:r>
            <a:r>
              <a:rPr lang="ko-KR" altLang="en-US" dirty="0" smtClean="0"/>
              <a:t>논의 관개 배수 조절을 통해 </a:t>
            </a:r>
            <a:r>
              <a:rPr lang="ko-KR" altLang="en-US" baseline="0" dirty="0" smtClean="0"/>
              <a:t>배출되는 메탄을 줄일 수 있는 논의 </a:t>
            </a:r>
            <a:r>
              <a:rPr lang="ko-KR" altLang="en-US" baseline="0" dirty="0" err="1" smtClean="0"/>
              <a:t>물관리</a:t>
            </a:r>
            <a:r>
              <a:rPr lang="ko-KR" altLang="en-US" baseline="0" dirty="0" smtClean="0"/>
              <a:t> 기술이 있습니다</a:t>
            </a:r>
            <a:r>
              <a:rPr lang="en-US" altLang="ko-KR" baseline="0" dirty="0" smtClean="0"/>
              <a:t>.</a:t>
            </a:r>
            <a:r>
              <a:rPr lang="ko-KR" altLang="en-US" dirty="0" smtClean="0"/>
              <a:t> 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659905-E013-4FD3-B90E-0700C45A230E}" type="slidenum">
              <a:rPr lang="ko-KR" altLang="en-US" smtClean="0"/>
              <a:t>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3602240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ko-KR" altLang="en-US" dirty="0" smtClean="0"/>
              <a:t>식량작물을 재배하면서 적용할 수 있는 대표적인 </a:t>
            </a:r>
            <a:r>
              <a:rPr lang="ko-KR" altLang="en-US" dirty="0" err="1" smtClean="0"/>
              <a:t>저탄소</a:t>
            </a:r>
            <a:r>
              <a:rPr lang="ko-KR" altLang="en-US" dirty="0" smtClean="0"/>
              <a:t> 농업기술에 대해 자세히 확인해 보겠습니다</a:t>
            </a:r>
            <a:r>
              <a:rPr lang="en-US" altLang="ko-KR" dirty="0" smtClean="0"/>
              <a:t>.</a:t>
            </a:r>
          </a:p>
          <a:p>
            <a: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벼농사를 짓기 위해 논에 물을 가둬놓은 상태 메탄이라는 온실가스가 배출이 되는데</a:t>
            </a:r>
            <a:r>
              <a:rPr lang="en-US" altLang="ko-K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ko-KR" alt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물관리를</a:t>
            </a:r>
            <a:r>
              <a:rPr lang="ko-KR" alt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통해서 효율적으로 저감할 수 있습니다</a:t>
            </a:r>
            <a:r>
              <a:rPr lang="en-US" altLang="ko-K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  <a:endParaRPr lang="en-US" altLang="ko-KR" dirty="0" smtClean="0"/>
          </a:p>
          <a:p>
            <a:endParaRPr lang="en-US" altLang="ko-KR" dirty="0" smtClean="0"/>
          </a:p>
          <a:p>
            <a:r>
              <a:rPr lang="ko-KR" altLang="en-US" dirty="0" smtClean="0"/>
              <a:t>벼논 </a:t>
            </a:r>
            <a:r>
              <a:rPr lang="ko-KR" altLang="en-US" dirty="0" err="1" smtClean="0"/>
              <a:t>물관리</a:t>
            </a:r>
            <a:r>
              <a:rPr lang="ko-KR" altLang="en-US" dirty="0" smtClean="0"/>
              <a:t> 방법으로 중간 </a:t>
            </a:r>
            <a:r>
              <a:rPr lang="ko-KR" altLang="en-US" dirty="0" err="1" smtClean="0"/>
              <a:t>물떼기라는</a:t>
            </a:r>
            <a:r>
              <a:rPr lang="ko-KR" altLang="en-US" dirty="0" smtClean="0"/>
              <a:t> 간단관개와 논물 걸러대기가 있습니다</a:t>
            </a:r>
            <a:r>
              <a:rPr lang="en-US" altLang="ko-KR" dirty="0" smtClean="0"/>
              <a:t>.</a:t>
            </a:r>
          </a:p>
          <a:p>
            <a:r>
              <a:rPr lang="ko-KR" altLang="en-US" dirty="0" smtClean="0"/>
              <a:t>증간 </a:t>
            </a:r>
            <a:r>
              <a:rPr lang="ko-KR" altLang="en-US" dirty="0" err="1" smtClean="0"/>
              <a:t>물떼기는</a:t>
            </a:r>
            <a:r>
              <a:rPr lang="ko-KR" altLang="en-US" dirty="0" smtClean="0"/>
              <a:t> 벼 이앙 후 한 달간 논물을 깊이 대고 </a:t>
            </a:r>
            <a:r>
              <a:rPr lang="en-US" altLang="ko-KR" dirty="0" smtClean="0"/>
              <a:t>2~3</a:t>
            </a:r>
            <a:r>
              <a:rPr lang="ko-KR" altLang="en-US" dirty="0" smtClean="0"/>
              <a:t>주 정도 물을 </a:t>
            </a:r>
            <a:r>
              <a:rPr lang="ko-KR" altLang="en-US" dirty="0" err="1" smtClean="0"/>
              <a:t>뗴서</a:t>
            </a:r>
            <a:r>
              <a:rPr lang="ko-KR" altLang="en-US" dirty="0" smtClean="0"/>
              <a:t> 논바닥에 실금이 보이면 물을 다시 대어</a:t>
            </a:r>
            <a:r>
              <a:rPr lang="ko-KR" altLang="en-US" baseline="0" dirty="0" smtClean="0"/>
              <a:t>주는 것이고</a:t>
            </a:r>
            <a:endParaRPr lang="en-US" altLang="ko-KR" baseline="0" dirty="0" smtClean="0"/>
          </a:p>
          <a:p>
            <a:r>
              <a:rPr lang="ko-KR" altLang="en-US" baseline="0" dirty="0" smtClean="0"/>
              <a:t>논물 걸러대기는 벼 이앙 후 한 달간 논물을 깊이 댄 후 </a:t>
            </a:r>
            <a:r>
              <a:rPr lang="en-US" altLang="ko-KR" baseline="0" dirty="0" smtClean="0"/>
              <a:t>3~5cm </a:t>
            </a:r>
            <a:r>
              <a:rPr lang="ko-KR" altLang="en-US" baseline="0" dirty="0" smtClean="0"/>
              <a:t>정도 논물을 </a:t>
            </a:r>
            <a:r>
              <a:rPr lang="ko-KR" altLang="en-US" baseline="0" dirty="0" err="1" smtClean="0"/>
              <a:t>얕게대고</a:t>
            </a:r>
            <a:r>
              <a:rPr lang="ko-KR" altLang="en-US" baseline="0" dirty="0" smtClean="0"/>
              <a:t> 자연적으로 말리며 다시 얕게 대어줌</a:t>
            </a:r>
            <a:r>
              <a:rPr lang="en-US" altLang="ko-KR" baseline="0" dirty="0" smtClean="0"/>
              <a:t>, </a:t>
            </a:r>
            <a:r>
              <a:rPr lang="ko-KR" altLang="en-US" baseline="0" dirty="0" smtClean="0"/>
              <a:t>벼 이삭이 익을 때까지 반복하는 것입니다</a:t>
            </a:r>
            <a:r>
              <a:rPr lang="en-US" altLang="ko-KR" baseline="0" dirty="0" smtClean="0"/>
              <a:t>.</a:t>
            </a:r>
          </a:p>
          <a:p>
            <a:r>
              <a:rPr lang="ko-KR" altLang="en-US" baseline="0" dirty="0" smtClean="0"/>
              <a:t>시기별 </a:t>
            </a:r>
            <a:r>
              <a:rPr lang="ko-KR" altLang="en-US" baseline="0" dirty="0" err="1" smtClean="0"/>
              <a:t>물관리</a:t>
            </a:r>
            <a:r>
              <a:rPr lang="ko-KR" altLang="en-US" baseline="0" dirty="0" smtClean="0"/>
              <a:t> 방법은 아래의 표를 보시면 쉽게 확인 할 수 있습니다</a:t>
            </a:r>
            <a:r>
              <a:rPr lang="en-US" altLang="ko-KR" baseline="0" dirty="0" smtClean="0"/>
              <a:t>.</a:t>
            </a:r>
          </a:p>
          <a:p>
            <a:endParaRPr lang="en-US" altLang="ko-KR" baseline="0" dirty="0" smtClean="0"/>
          </a:p>
          <a:p>
            <a:r>
              <a:rPr lang="ko-KR" altLang="en-US" baseline="0" dirty="0" smtClean="0"/>
              <a:t>이렇게 </a:t>
            </a:r>
            <a:r>
              <a:rPr lang="ko-KR" altLang="en-US" baseline="0" dirty="0" err="1" smtClean="0"/>
              <a:t>물관리를</a:t>
            </a:r>
            <a:r>
              <a:rPr lang="ko-KR" altLang="en-US" baseline="0" dirty="0" smtClean="0"/>
              <a:t> </a:t>
            </a:r>
            <a:r>
              <a:rPr lang="ko-KR" altLang="en-US" baseline="0" dirty="0" err="1" smtClean="0"/>
              <a:t>하였을때</a:t>
            </a:r>
            <a:r>
              <a:rPr lang="ko-KR" altLang="en-US" baseline="0" dirty="0" smtClean="0"/>
              <a:t> 효과는 크게 온실가스 발생량과 용수 사용량을 줄이 수 있습니다</a:t>
            </a:r>
            <a:r>
              <a:rPr lang="en-US" altLang="ko-KR" baseline="0" dirty="0" smtClean="0"/>
              <a:t>.</a:t>
            </a:r>
          </a:p>
          <a:p>
            <a:r>
              <a:rPr lang="ko-KR" altLang="en-US" baseline="0" dirty="0" err="1" smtClean="0"/>
              <a:t>중간물떼기와</a:t>
            </a:r>
            <a:r>
              <a:rPr lang="ko-KR" altLang="en-US" baseline="0" dirty="0" smtClean="0"/>
              <a:t> </a:t>
            </a:r>
            <a:r>
              <a:rPr lang="ko-KR" altLang="en-US" baseline="0" dirty="0" err="1" smtClean="0"/>
              <a:t>논물걸러대기대기를</a:t>
            </a:r>
            <a:r>
              <a:rPr lang="ko-KR" altLang="en-US" baseline="0" dirty="0" smtClean="0"/>
              <a:t> </a:t>
            </a:r>
            <a:r>
              <a:rPr lang="ko-KR" altLang="en-US" baseline="0" dirty="0" err="1" smtClean="0"/>
              <a:t>하였을때</a:t>
            </a:r>
            <a:r>
              <a:rPr lang="en-US" altLang="ko-KR" baseline="0" dirty="0" smtClean="0"/>
              <a:t>, </a:t>
            </a:r>
            <a:r>
              <a:rPr lang="ko-KR" altLang="en-US" baseline="0" dirty="0" err="1" smtClean="0"/>
              <a:t>상시담수</a:t>
            </a:r>
            <a:r>
              <a:rPr lang="ko-KR" altLang="en-US" baseline="0" dirty="0" smtClean="0"/>
              <a:t> 대비 온실가스 발생량을 각각 </a:t>
            </a:r>
            <a:r>
              <a:rPr lang="en-US" altLang="ko-KR" baseline="0" dirty="0" smtClean="0"/>
              <a:t>25.2, 63.0%</a:t>
            </a:r>
            <a:r>
              <a:rPr lang="ko-KR" altLang="en-US" baseline="0" dirty="0" smtClean="0"/>
              <a:t>를 줄일 수 있습니다</a:t>
            </a:r>
            <a:r>
              <a:rPr lang="en-US" altLang="ko-KR" baseline="0" dirty="0" smtClean="0"/>
              <a:t>.</a:t>
            </a:r>
          </a:p>
          <a:p>
            <a:r>
              <a:rPr lang="ko-KR" altLang="en-US" baseline="0" dirty="0" smtClean="0"/>
              <a:t>그리고 용수 사용량은 </a:t>
            </a:r>
            <a:r>
              <a:rPr lang="ko-KR" altLang="en-US" baseline="0" dirty="0" err="1" smtClean="0"/>
              <a:t>중간물떼기와</a:t>
            </a:r>
            <a:r>
              <a:rPr lang="ko-KR" altLang="en-US" baseline="0" dirty="0" smtClean="0"/>
              <a:t> </a:t>
            </a:r>
            <a:r>
              <a:rPr lang="ko-KR" altLang="en-US" baseline="0" dirty="0" err="1" smtClean="0"/>
              <a:t>논물걸러대기대기를</a:t>
            </a:r>
            <a:r>
              <a:rPr lang="ko-KR" altLang="en-US" baseline="0" dirty="0" smtClean="0"/>
              <a:t> </a:t>
            </a:r>
            <a:r>
              <a:rPr lang="ko-KR" altLang="en-US" baseline="0" dirty="0" err="1" smtClean="0"/>
              <a:t>하였을때</a:t>
            </a:r>
            <a:r>
              <a:rPr lang="en-US" altLang="ko-KR" baseline="0" dirty="0" smtClean="0"/>
              <a:t>, </a:t>
            </a:r>
            <a:r>
              <a:rPr lang="ko-KR" altLang="en-US" baseline="0" dirty="0" err="1" smtClean="0"/>
              <a:t>상시담수</a:t>
            </a:r>
            <a:r>
              <a:rPr lang="ko-KR" altLang="en-US" baseline="0" dirty="0" smtClean="0"/>
              <a:t> 대비 각각 </a:t>
            </a:r>
            <a:r>
              <a:rPr lang="en-US" altLang="ko-KR" baseline="0" dirty="0" smtClean="0"/>
              <a:t>16.8, 28.8%</a:t>
            </a:r>
            <a:r>
              <a:rPr lang="ko-KR" altLang="en-US" baseline="0" dirty="0" smtClean="0"/>
              <a:t>를 줄일 수 있습니다</a:t>
            </a:r>
            <a:r>
              <a:rPr lang="en-US" altLang="ko-KR" baseline="0" dirty="0" smtClean="0"/>
              <a:t>.</a:t>
            </a:r>
          </a:p>
          <a:p>
            <a:endParaRPr lang="en-US" altLang="ko-KR" baseline="0" dirty="0" smtClean="0"/>
          </a:p>
          <a:p>
            <a:r>
              <a:rPr lang="ko-KR" altLang="en-US" baseline="0" dirty="0" smtClean="0"/>
              <a:t>현재 간단관개를 벼를 재배하는 많은 농가에서 적용하고 있는데</a:t>
            </a:r>
            <a:r>
              <a:rPr lang="en-US" altLang="ko-KR" baseline="0" dirty="0" smtClean="0"/>
              <a:t>, </a:t>
            </a:r>
            <a:r>
              <a:rPr lang="ko-KR" altLang="en-US" baseline="0" dirty="0" smtClean="0"/>
              <a:t>앞으로도 계속 이용해 주시고</a:t>
            </a:r>
            <a:r>
              <a:rPr lang="en-US" altLang="ko-KR" baseline="0" dirty="0" smtClean="0"/>
              <a:t>, </a:t>
            </a:r>
            <a:r>
              <a:rPr lang="ko-KR" altLang="en-US" baseline="0" dirty="0" smtClean="0"/>
              <a:t>아직 적용하지 않은 농가에서는 알맞게 이용하여</a:t>
            </a:r>
            <a:r>
              <a:rPr lang="en-US" altLang="ko-KR" baseline="0" dirty="0" smtClean="0"/>
              <a:t>,</a:t>
            </a:r>
            <a:r>
              <a:rPr lang="ko-KR" altLang="en-US" baseline="0" dirty="0" smtClean="0"/>
              <a:t> 온실가스를 줄일 수 있는데 동참하여 주시기 바랍니다</a:t>
            </a:r>
            <a:r>
              <a:rPr lang="en-US" altLang="ko-KR" baseline="0" dirty="0" smtClean="0"/>
              <a:t>. </a:t>
            </a:r>
            <a:endParaRPr lang="en-US" altLang="ko-KR" dirty="0" smtClean="0"/>
          </a:p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659905-E013-4FD3-B90E-0700C45A230E}" type="slidenum">
              <a:rPr lang="ko-KR" altLang="en-US" smtClean="0"/>
              <a:t>3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1322397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작물 생산을 위해 사용된 비료에 의해서는 아산화질소라는 온실가스가 배출이 되는데</a:t>
            </a:r>
            <a:r>
              <a:rPr lang="en-US" altLang="ko-K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ko-KR" alt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화학비료 투입량을 줄여 효율적으로 저감할 수 있습니다</a:t>
            </a:r>
            <a:r>
              <a:rPr lang="en-US" altLang="ko-K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  <a:endParaRPr lang="en-US" altLang="ko-KR" dirty="0" smtClean="0"/>
          </a:p>
          <a:p>
            <a:endParaRPr lang="en-US" altLang="ko-KR" dirty="0" smtClean="0"/>
          </a:p>
          <a:p>
            <a:r>
              <a:rPr lang="ko-KR" altLang="en-US" dirty="0" smtClean="0"/>
              <a:t>화학비료 절감 기술로써 적정 양분을 투입하는 것과 녹비 등을 재배하여 환원하는 외부 양분투입 감축이 있습니다</a:t>
            </a:r>
            <a:r>
              <a:rPr lang="en-US" altLang="ko-KR" dirty="0" smtClean="0"/>
              <a:t>.</a:t>
            </a:r>
          </a:p>
          <a:p>
            <a:r>
              <a:rPr lang="ko-KR" altLang="en-US" dirty="0" smtClean="0"/>
              <a:t>적정 양분 투입은 비료 살포 전 시군 농업기술센터 담당자로부터 </a:t>
            </a:r>
            <a:r>
              <a:rPr lang="ko-KR" altLang="en-US" dirty="0" err="1" smtClean="0"/>
              <a:t>비료사용처방서를</a:t>
            </a:r>
            <a:r>
              <a:rPr lang="ko-KR" altLang="en-US" dirty="0" smtClean="0"/>
              <a:t> 확인 받고 비료는 </a:t>
            </a:r>
            <a:r>
              <a:rPr lang="ko-KR" altLang="en-US" dirty="0" err="1" smtClean="0"/>
              <a:t>사용처방량에</a:t>
            </a:r>
            <a:r>
              <a:rPr lang="ko-KR" altLang="en-US" dirty="0" smtClean="0"/>
              <a:t> 맞게 사용하는 것입니다</a:t>
            </a:r>
            <a:r>
              <a:rPr lang="en-US" altLang="ko-KR" dirty="0" smtClean="0"/>
              <a:t>.</a:t>
            </a:r>
          </a:p>
          <a:p>
            <a:r>
              <a:rPr lang="ko-KR" altLang="en-US" dirty="0" smtClean="0"/>
              <a:t>외부 양분투입 감축은 토양 검정으로</a:t>
            </a:r>
            <a:r>
              <a:rPr lang="ko-KR" altLang="en-US" baseline="0" dirty="0" smtClean="0"/>
              <a:t> 풋거름작물 재배 여부 및 작물 종류를 결정합니다</a:t>
            </a:r>
            <a:r>
              <a:rPr lang="en-US" altLang="ko-KR" baseline="0" dirty="0" smtClean="0"/>
              <a:t>. </a:t>
            </a:r>
            <a:r>
              <a:rPr lang="ko-KR" altLang="en-US" baseline="0" dirty="0" smtClean="0"/>
              <a:t>겨울철 등 </a:t>
            </a:r>
            <a:r>
              <a:rPr lang="ko-KR" altLang="en-US" baseline="0" dirty="0" err="1" smtClean="0"/>
              <a:t>휴경기에</a:t>
            </a:r>
            <a:r>
              <a:rPr lang="ko-KR" altLang="en-US" baseline="0" dirty="0" smtClean="0"/>
              <a:t> 풋거름을 재배한 이후 수확하지 않고 논밭에 갈아 넣는 것입니다</a:t>
            </a:r>
            <a:r>
              <a:rPr lang="en-US" altLang="ko-KR" baseline="0" dirty="0" smtClean="0"/>
              <a:t>.</a:t>
            </a:r>
            <a:r>
              <a:rPr lang="ko-KR" altLang="en-US" baseline="0" dirty="0" smtClean="0"/>
              <a:t> </a:t>
            </a:r>
            <a:endParaRPr lang="en-US" altLang="ko-KR" dirty="0" smtClean="0"/>
          </a:p>
          <a:p>
            <a:endParaRPr lang="en-US" altLang="ko-KR" baseline="0" dirty="0" smtClean="0"/>
          </a:p>
          <a:p>
            <a:r>
              <a:rPr lang="ko-KR" altLang="en-US" baseline="0" dirty="0" smtClean="0"/>
              <a:t>이러한 활동을 하였을 때 효과는 비료 구입 비용을 줄일 수</a:t>
            </a:r>
            <a:r>
              <a:rPr lang="en-US" altLang="ko-KR" baseline="0" dirty="0" smtClean="0"/>
              <a:t> </a:t>
            </a:r>
            <a:r>
              <a:rPr lang="ko-KR" altLang="en-US" baseline="0" dirty="0" smtClean="0"/>
              <a:t>있고</a:t>
            </a:r>
            <a:r>
              <a:rPr lang="en-US" altLang="ko-KR" baseline="0" dirty="0" smtClean="0"/>
              <a:t>, </a:t>
            </a:r>
            <a:r>
              <a:rPr lang="ko-KR" altLang="en-US" baseline="0" dirty="0" smtClean="0"/>
              <a:t>과다한 비료 사용에 따라 유발되는 수질오염이나 온실가스 발생량을 저감할 수 있습니다</a:t>
            </a:r>
            <a:r>
              <a:rPr lang="en-US" altLang="ko-KR" baseline="0" dirty="0" smtClean="0"/>
              <a:t>.</a:t>
            </a:r>
          </a:p>
          <a:p>
            <a:r>
              <a:rPr lang="ko-KR" altLang="en-US" baseline="0" dirty="0" smtClean="0"/>
              <a:t>적정 양분 투입을 통해</a:t>
            </a:r>
            <a:r>
              <a:rPr lang="en-US" altLang="ko-KR" baseline="0" dirty="0" smtClean="0"/>
              <a:t>, </a:t>
            </a:r>
            <a:r>
              <a:rPr lang="ko-KR" altLang="en-US" baseline="0" dirty="0" smtClean="0"/>
              <a:t>작물 수확량은 유지하면서 최소의 비료를 사용하므로 비료구입 비용 </a:t>
            </a:r>
            <a:r>
              <a:rPr lang="en-US" altLang="ko-KR" baseline="0" dirty="0" smtClean="0"/>
              <a:t>29~40% </a:t>
            </a:r>
            <a:r>
              <a:rPr lang="ko-KR" altLang="en-US" baseline="0" dirty="0" smtClean="0"/>
              <a:t>절감할 수 있고</a:t>
            </a:r>
            <a:r>
              <a:rPr lang="en-US" altLang="ko-KR" baseline="0" dirty="0" smtClean="0"/>
              <a:t>, </a:t>
            </a:r>
            <a:r>
              <a:rPr lang="ko-KR" altLang="en-US" baseline="0" dirty="0" smtClean="0"/>
              <a:t>농경지에서 수계와 대기로 유출되는 오염원을 줄일 수 있어</a:t>
            </a:r>
            <a:r>
              <a:rPr lang="en-US" altLang="ko-KR" baseline="0" dirty="0" smtClean="0"/>
              <a:t>, </a:t>
            </a:r>
            <a:r>
              <a:rPr lang="ko-KR" altLang="en-US" baseline="0" dirty="0" smtClean="0"/>
              <a:t>수질오염 및 온실가스 발생량을 저감할 수 있습니다</a:t>
            </a:r>
            <a:r>
              <a:rPr lang="en-US" altLang="ko-KR" baseline="0" dirty="0" smtClean="0"/>
              <a:t>.</a:t>
            </a:r>
            <a:r>
              <a:rPr lang="ko-KR" altLang="en-US" baseline="0" dirty="0" smtClean="0"/>
              <a:t> </a:t>
            </a:r>
            <a:endParaRPr lang="en-US" altLang="ko-KR" baseline="0" dirty="0" smtClean="0"/>
          </a:p>
          <a:p>
            <a: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baseline="0" dirty="0" smtClean="0"/>
              <a:t>외부 양분투입 감축을 통해</a:t>
            </a:r>
            <a:r>
              <a:rPr lang="en-US" altLang="ko-KR" baseline="0" dirty="0" smtClean="0"/>
              <a:t>, </a:t>
            </a:r>
            <a:r>
              <a:rPr lang="ko-KR" altLang="en-US" baseline="0" dirty="0" smtClean="0"/>
              <a:t>풋거름 작물 재배 후 농경지 환원으로 질소비료 투입량 </a:t>
            </a:r>
            <a:r>
              <a:rPr lang="en-US" altLang="ko-KR" baseline="0" dirty="0" smtClean="0"/>
              <a:t>9~20kg/10a </a:t>
            </a:r>
            <a:r>
              <a:rPr lang="ko-KR" altLang="en-US" baseline="0" dirty="0" smtClean="0"/>
              <a:t>절감할 수 있고</a:t>
            </a:r>
            <a:r>
              <a:rPr lang="en-US" altLang="ko-KR" baseline="0" dirty="0" smtClean="0"/>
              <a:t>, </a:t>
            </a:r>
            <a:r>
              <a:rPr lang="ko-KR" altLang="en-US" baseline="0" dirty="0" err="1" smtClean="0"/>
              <a:t>휴경기</a:t>
            </a:r>
            <a:r>
              <a:rPr lang="ko-KR" altLang="en-US" baseline="0" dirty="0" smtClean="0"/>
              <a:t> 풋거름 작물을 재배하면 농촌경관 조성</a:t>
            </a:r>
            <a:r>
              <a:rPr lang="en-US" altLang="ko-KR" baseline="0" dirty="0" smtClean="0"/>
              <a:t>, </a:t>
            </a:r>
            <a:r>
              <a:rPr lang="ko-KR" altLang="en-US" baseline="0" dirty="0" smtClean="0"/>
              <a:t>연작장해 경감</a:t>
            </a:r>
            <a:r>
              <a:rPr lang="en-US" altLang="ko-KR" baseline="0" dirty="0" smtClean="0"/>
              <a:t>, </a:t>
            </a:r>
            <a:r>
              <a:rPr lang="ko-KR" altLang="en-US" baseline="0" dirty="0" smtClean="0"/>
              <a:t>토양 유실 방지 등의 효과가 있습니다</a:t>
            </a:r>
            <a:r>
              <a:rPr lang="en-US" altLang="ko-KR" baseline="0" dirty="0" smtClean="0"/>
              <a:t>.</a:t>
            </a:r>
            <a:r>
              <a:rPr lang="ko-KR" altLang="en-US" baseline="0" dirty="0" smtClean="0"/>
              <a:t> </a:t>
            </a:r>
            <a:endParaRPr lang="en-US" altLang="ko-KR" baseline="0" dirty="0" smtClean="0"/>
          </a:p>
          <a:p>
            <a:endParaRPr lang="en-US" altLang="ko-KR" baseline="0" dirty="0" smtClean="0"/>
          </a:p>
          <a:p>
            <a:r>
              <a:rPr lang="ko-KR" altLang="en-US" baseline="0" dirty="0" smtClean="0"/>
              <a:t>이러한 </a:t>
            </a:r>
            <a:r>
              <a:rPr lang="ko-KR" altLang="en-US" baseline="0" dirty="0" err="1" smtClean="0"/>
              <a:t>저탄소</a:t>
            </a:r>
            <a:r>
              <a:rPr lang="ko-KR" altLang="en-US" baseline="0" dirty="0" smtClean="0"/>
              <a:t> 농업기술 적용을 통해 온실가스를 줄일 수 있고</a:t>
            </a:r>
            <a:r>
              <a:rPr lang="en-US" altLang="ko-KR" baseline="0" dirty="0" smtClean="0"/>
              <a:t>, </a:t>
            </a:r>
            <a:r>
              <a:rPr lang="ko-KR" altLang="en-US" baseline="0" dirty="0" smtClean="0"/>
              <a:t>그 이외의 환경오염을 줄일 수 있습니다</a:t>
            </a:r>
            <a:r>
              <a:rPr lang="en-US" altLang="ko-KR" baseline="0" dirty="0" smtClean="0"/>
              <a:t>. </a:t>
            </a:r>
            <a:r>
              <a:rPr lang="ko-KR" altLang="en-US" baseline="0" dirty="0" err="1" smtClean="0"/>
              <a:t>지속가능한</a:t>
            </a:r>
            <a:r>
              <a:rPr lang="ko-KR" altLang="en-US" baseline="0" dirty="0" smtClean="0"/>
              <a:t> 농업환경을 유지하기 위해</a:t>
            </a:r>
            <a:r>
              <a:rPr lang="en-US" altLang="ko-KR" baseline="0" dirty="0" smtClean="0"/>
              <a:t>, </a:t>
            </a:r>
            <a:r>
              <a:rPr lang="ko-KR" altLang="en-US" baseline="0" dirty="0" smtClean="0"/>
              <a:t>많은 분께서 동참하여 주시기 바랍니다</a:t>
            </a:r>
            <a:r>
              <a:rPr lang="en-US" altLang="ko-KR" baseline="0" dirty="0" smtClean="0"/>
              <a:t>.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659905-E013-4FD3-B90E-0700C45A230E}" type="slidenum">
              <a:rPr lang="ko-KR" altLang="en-US" smtClean="0"/>
              <a:t>4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744053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DACF72-F48B-4C97-B0E1-C22966C50594}" type="datetimeFigureOut">
              <a:rPr lang="ko-KR" altLang="en-US" smtClean="0"/>
              <a:t>2020-10-30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864FE-5CE9-46B7-8166-8AC8005162E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355114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DACF72-F48B-4C97-B0E1-C22966C50594}" type="datetimeFigureOut">
              <a:rPr lang="ko-KR" altLang="en-US" smtClean="0"/>
              <a:t>2020-10-30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864FE-5CE9-46B7-8166-8AC8005162E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469870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DACF72-F48B-4C97-B0E1-C22966C50594}" type="datetimeFigureOut">
              <a:rPr lang="ko-KR" altLang="en-US" smtClean="0"/>
              <a:t>2020-10-30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864FE-5CE9-46B7-8166-8AC8005162E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611398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DACF72-F48B-4C97-B0E1-C22966C50594}" type="datetimeFigureOut">
              <a:rPr lang="ko-KR" altLang="en-US" smtClean="0"/>
              <a:t>2020-10-30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864FE-5CE9-46B7-8166-8AC8005162E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164093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DACF72-F48B-4C97-B0E1-C22966C50594}" type="datetimeFigureOut">
              <a:rPr lang="ko-KR" altLang="en-US" smtClean="0"/>
              <a:t>2020-10-30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864FE-5CE9-46B7-8166-8AC8005162E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183392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DACF72-F48B-4C97-B0E1-C22966C50594}" type="datetimeFigureOut">
              <a:rPr lang="ko-KR" altLang="en-US" smtClean="0"/>
              <a:t>2020-10-30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864FE-5CE9-46B7-8166-8AC8005162E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944798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DACF72-F48B-4C97-B0E1-C22966C50594}" type="datetimeFigureOut">
              <a:rPr lang="ko-KR" altLang="en-US" smtClean="0"/>
              <a:t>2020-10-30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864FE-5CE9-46B7-8166-8AC8005162E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499394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DACF72-F48B-4C97-B0E1-C22966C50594}" type="datetimeFigureOut">
              <a:rPr lang="ko-KR" altLang="en-US" smtClean="0"/>
              <a:t>2020-10-30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864FE-5CE9-46B7-8166-8AC8005162E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387710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DACF72-F48B-4C97-B0E1-C22966C50594}" type="datetimeFigureOut">
              <a:rPr lang="ko-KR" altLang="en-US" smtClean="0"/>
              <a:t>2020-10-30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864FE-5CE9-46B7-8166-8AC8005162E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945896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DACF72-F48B-4C97-B0E1-C22966C50594}" type="datetimeFigureOut">
              <a:rPr lang="ko-KR" altLang="en-US" smtClean="0"/>
              <a:t>2020-10-30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864FE-5CE9-46B7-8166-8AC8005162E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622693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DACF72-F48B-4C97-B0E1-C22966C50594}" type="datetimeFigureOut">
              <a:rPr lang="ko-KR" altLang="en-US" smtClean="0"/>
              <a:t>2020-10-30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864FE-5CE9-46B7-8166-8AC8005162E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996564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DACF72-F48B-4C97-B0E1-C22966C50594}" type="datetimeFigureOut">
              <a:rPr lang="ko-KR" altLang="en-US" smtClean="0"/>
              <a:t>2020-10-30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4864FE-5CE9-46B7-8166-8AC8005162E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815989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직사각형 48"/>
          <p:cNvSpPr/>
          <p:nvPr/>
        </p:nvSpPr>
        <p:spPr>
          <a:xfrm>
            <a:off x="251520" y="115902"/>
            <a:ext cx="8829661" cy="647928"/>
          </a:xfrm>
          <a:prstGeom prst="rect">
            <a:avLst/>
          </a:prstGeom>
          <a:solidFill>
            <a:srgbClr val="1E354A"/>
          </a:solidFill>
          <a:ln w="57150">
            <a:noFill/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3200" dirty="0"/>
          </a:p>
        </p:txBody>
      </p:sp>
      <p:sp>
        <p:nvSpPr>
          <p:cNvPr id="50" name="TextBox 49"/>
          <p:cNvSpPr txBox="1"/>
          <p:nvPr/>
        </p:nvSpPr>
        <p:spPr>
          <a:xfrm>
            <a:off x="864096" y="108283"/>
            <a:ext cx="448712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3200" b="1" dirty="0" err="1" smtClean="0">
                <a:solidFill>
                  <a:schemeClr val="bg1"/>
                </a:solidFill>
                <a:latin typeface="Arial Narrow" panose="020B0606020202030204" pitchFamily="34" charset="0"/>
              </a:rPr>
              <a:t>저탄소</a:t>
            </a:r>
            <a:r>
              <a:rPr lang="ko-KR" altLang="en-US" sz="3600" b="1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 </a:t>
            </a:r>
            <a:r>
              <a:rPr lang="ko-KR" altLang="en-US" sz="3200" b="1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농업기술 필요성</a:t>
            </a:r>
            <a:endParaRPr lang="ko-KR" altLang="en-US" sz="3600" b="1" dirty="0" smtClean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sp>
        <p:nvSpPr>
          <p:cNvPr id="51" name="타원 50"/>
          <p:cNvSpPr/>
          <p:nvPr/>
        </p:nvSpPr>
        <p:spPr>
          <a:xfrm flipH="1">
            <a:off x="47343" y="28536"/>
            <a:ext cx="789030" cy="789030"/>
          </a:xfrm>
          <a:prstGeom prst="ellipse">
            <a:avLst/>
          </a:prstGeom>
          <a:solidFill>
            <a:srgbClr val="FFCDCD"/>
          </a:solidFill>
          <a:ln w="38100">
            <a:solidFill>
              <a:schemeClr val="bg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52" name="TextBox 51"/>
          <p:cNvSpPr txBox="1"/>
          <p:nvPr/>
        </p:nvSpPr>
        <p:spPr>
          <a:xfrm>
            <a:off x="386785" y="908720"/>
            <a:ext cx="69935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u"/>
            </a:pPr>
            <a:r>
              <a:rPr lang="ko-KR" altLang="en-US" dirty="0" smtClean="0">
                <a:latin typeface="HY견고딕" pitchFamily="18" charset="-127"/>
                <a:ea typeface="HY견고딕" pitchFamily="18" charset="-127"/>
              </a:rPr>
              <a:t>농업의 </a:t>
            </a:r>
            <a:r>
              <a:rPr lang="ko-KR" altLang="en-US" dirty="0" smtClean="0">
                <a:solidFill>
                  <a:srgbClr val="0070C0"/>
                </a:solidFill>
                <a:latin typeface="HY견고딕" pitchFamily="18" charset="-127"/>
                <a:ea typeface="HY견고딕" pitchFamily="18" charset="-127"/>
              </a:rPr>
              <a:t>온실가스</a:t>
            </a:r>
            <a:r>
              <a:rPr lang="ko-KR" altLang="en-US" dirty="0" smtClean="0">
                <a:latin typeface="HY견고딕" pitchFamily="18" charset="-127"/>
                <a:ea typeface="HY견고딕" pitchFamily="18" charset="-127"/>
              </a:rPr>
              <a:t> 발생 및 </a:t>
            </a:r>
            <a:r>
              <a:rPr lang="ko-KR" altLang="en-US" dirty="0" smtClean="0">
                <a:solidFill>
                  <a:srgbClr val="FF0000"/>
                </a:solidFill>
                <a:latin typeface="HY견고딕" pitchFamily="18" charset="-127"/>
                <a:ea typeface="HY견고딕" pitchFamily="18" charset="-127"/>
              </a:rPr>
              <a:t>기후변화</a:t>
            </a:r>
            <a:r>
              <a:rPr lang="ko-KR" altLang="en-US" dirty="0" smtClean="0">
                <a:latin typeface="HY견고딕" pitchFamily="18" charset="-127"/>
                <a:ea typeface="HY견고딕" pitchFamily="18" charset="-127"/>
              </a:rPr>
              <a:t> 영향</a:t>
            </a:r>
            <a:endParaRPr lang="ko-KR" altLang="en-US" dirty="0">
              <a:latin typeface="HY견고딕" pitchFamily="18" charset="-127"/>
              <a:ea typeface="HY견고딕" pitchFamily="18" charset="-127"/>
            </a:endParaRPr>
          </a:p>
        </p:txBody>
      </p:sp>
      <p:grpSp>
        <p:nvGrpSpPr>
          <p:cNvPr id="53" name="그룹 52"/>
          <p:cNvGrpSpPr/>
          <p:nvPr/>
        </p:nvGrpSpPr>
        <p:grpSpPr>
          <a:xfrm>
            <a:off x="1043608" y="1412776"/>
            <a:ext cx="6984776" cy="4320480"/>
            <a:chOff x="1835696" y="1552133"/>
            <a:chExt cx="6696744" cy="4181123"/>
          </a:xfrm>
        </p:grpSpPr>
        <p:sp>
          <p:nvSpPr>
            <p:cNvPr id="54" name="모서리가 둥근 직사각형 53"/>
            <p:cNvSpPr/>
            <p:nvPr/>
          </p:nvSpPr>
          <p:spPr>
            <a:xfrm>
              <a:off x="1835696" y="1555819"/>
              <a:ext cx="1301251" cy="455785"/>
            </a:xfrm>
            <a:prstGeom prst="round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1200" dirty="0" smtClean="0">
                  <a:solidFill>
                    <a:schemeClr val="tx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지구온난화</a:t>
              </a:r>
              <a:endParaRPr lang="ko-KR" altLang="en-US" sz="1200" dirty="0">
                <a:solidFill>
                  <a:schemeClr val="tx1"/>
                </a:solidFill>
                <a:latin typeface="HY견고딕" panose="02030600000101010101" pitchFamily="18" charset="-127"/>
                <a:ea typeface="HY견고딕" panose="02030600000101010101" pitchFamily="18" charset="-127"/>
              </a:endParaRPr>
            </a:p>
          </p:txBody>
        </p:sp>
        <p:sp>
          <p:nvSpPr>
            <p:cNvPr id="55" name="모서리가 둥근 직사각형 54"/>
            <p:cNvSpPr/>
            <p:nvPr/>
          </p:nvSpPr>
          <p:spPr>
            <a:xfrm>
              <a:off x="5384562" y="1552133"/>
              <a:ext cx="1301251" cy="455785"/>
            </a:xfrm>
            <a:prstGeom prst="round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1200" dirty="0" smtClean="0">
                  <a:solidFill>
                    <a:schemeClr val="tx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이상기상</a:t>
              </a:r>
              <a:endParaRPr lang="ko-KR" altLang="en-US" sz="1200" dirty="0">
                <a:solidFill>
                  <a:schemeClr val="tx1"/>
                </a:solidFill>
                <a:latin typeface="HY견고딕" panose="02030600000101010101" pitchFamily="18" charset="-127"/>
                <a:ea typeface="HY견고딕" panose="02030600000101010101" pitchFamily="18" charset="-127"/>
              </a:endParaRPr>
            </a:p>
          </p:txBody>
        </p:sp>
        <p:sp>
          <p:nvSpPr>
            <p:cNvPr id="56" name="모서리가 둥근 직사각형 55"/>
            <p:cNvSpPr/>
            <p:nvPr/>
          </p:nvSpPr>
          <p:spPr>
            <a:xfrm>
              <a:off x="3610129" y="1552133"/>
              <a:ext cx="1301251" cy="455785"/>
            </a:xfrm>
            <a:prstGeom prst="round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1200" dirty="0" smtClean="0">
                  <a:solidFill>
                    <a:schemeClr val="tx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기후변화</a:t>
              </a:r>
              <a:endParaRPr lang="ko-KR" altLang="en-US" sz="1200" dirty="0">
                <a:solidFill>
                  <a:schemeClr val="tx1"/>
                </a:solidFill>
                <a:latin typeface="HY견고딕" panose="02030600000101010101" pitchFamily="18" charset="-127"/>
                <a:ea typeface="HY견고딕" panose="02030600000101010101" pitchFamily="18" charset="-127"/>
              </a:endParaRPr>
            </a:p>
          </p:txBody>
        </p:sp>
        <p:sp>
          <p:nvSpPr>
            <p:cNvPr id="57" name="모서리가 둥근 직사각형 56"/>
            <p:cNvSpPr/>
            <p:nvPr/>
          </p:nvSpPr>
          <p:spPr>
            <a:xfrm>
              <a:off x="7155293" y="1552133"/>
              <a:ext cx="1301251" cy="455785"/>
            </a:xfrm>
            <a:prstGeom prst="round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1200" dirty="0" smtClean="0">
                  <a:solidFill>
                    <a:schemeClr val="tx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기상재해</a:t>
              </a:r>
              <a:endParaRPr lang="ko-KR" altLang="en-US" sz="1200" dirty="0">
                <a:solidFill>
                  <a:schemeClr val="tx1"/>
                </a:solidFill>
                <a:latin typeface="HY견고딕" panose="02030600000101010101" pitchFamily="18" charset="-127"/>
                <a:ea typeface="HY견고딕" panose="02030600000101010101" pitchFamily="18" charset="-127"/>
              </a:endParaRPr>
            </a:p>
          </p:txBody>
        </p:sp>
        <p:sp>
          <p:nvSpPr>
            <p:cNvPr id="58" name="오른쪽 화살표 57"/>
            <p:cNvSpPr/>
            <p:nvPr/>
          </p:nvSpPr>
          <p:spPr>
            <a:xfrm>
              <a:off x="3314390" y="1612792"/>
              <a:ext cx="177443" cy="341839"/>
            </a:xfrm>
            <a:prstGeom prst="rightArrow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400"/>
            </a:p>
          </p:txBody>
        </p:sp>
        <p:sp>
          <p:nvSpPr>
            <p:cNvPr id="59" name="오른쪽 화살표 58"/>
            <p:cNvSpPr/>
            <p:nvPr/>
          </p:nvSpPr>
          <p:spPr>
            <a:xfrm>
              <a:off x="5029675" y="1601842"/>
              <a:ext cx="177443" cy="341839"/>
            </a:xfrm>
            <a:prstGeom prst="rightArrow">
              <a:avLst/>
            </a:prstGeom>
            <a:solidFill>
              <a:schemeClr val="accent4">
                <a:lumMod val="60000"/>
                <a:lumOff val="40000"/>
              </a:schemeClr>
            </a:solidFill>
            <a:ln w="12700">
              <a:solidFill>
                <a:schemeClr val="accent4">
                  <a:lumMod val="7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400"/>
            </a:p>
          </p:txBody>
        </p:sp>
        <p:sp>
          <p:nvSpPr>
            <p:cNvPr id="60" name="오른쪽 화살표 59"/>
            <p:cNvSpPr/>
            <p:nvPr/>
          </p:nvSpPr>
          <p:spPr>
            <a:xfrm>
              <a:off x="6863256" y="1601842"/>
              <a:ext cx="177443" cy="341839"/>
            </a:xfrm>
            <a:prstGeom prst="rightArrow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400"/>
            </a:p>
          </p:txBody>
        </p:sp>
        <p:sp>
          <p:nvSpPr>
            <p:cNvPr id="61" name="아래쪽 화살표 60"/>
            <p:cNvSpPr/>
            <p:nvPr/>
          </p:nvSpPr>
          <p:spPr>
            <a:xfrm>
              <a:off x="6229341" y="2136005"/>
              <a:ext cx="1445273" cy="388358"/>
            </a:xfrm>
            <a:prstGeom prst="downArrow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2" name="직사각형 61"/>
            <p:cNvSpPr/>
            <p:nvPr/>
          </p:nvSpPr>
          <p:spPr>
            <a:xfrm>
              <a:off x="4379050" y="2581335"/>
              <a:ext cx="4153390" cy="3151921"/>
            </a:xfrm>
            <a:prstGeom prst="rect">
              <a:avLst/>
            </a:prstGeom>
            <a:noFill/>
            <a:ln w="28575">
              <a:solidFill>
                <a:schemeClr val="accent4">
                  <a:lumMod val="7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3" name="위쪽 화살표 62"/>
            <p:cNvSpPr/>
            <p:nvPr/>
          </p:nvSpPr>
          <p:spPr>
            <a:xfrm>
              <a:off x="2252341" y="2132856"/>
              <a:ext cx="519459" cy="624436"/>
            </a:xfrm>
            <a:prstGeom prst="upArrow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solidFill>
                <a:schemeClr val="accent4">
                  <a:lumMod val="7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pic>
          <p:nvPicPr>
            <p:cNvPr id="64" name="Picture 3" descr="C:\FTC_downloads\비닐하우스.jp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36637" y="3669653"/>
              <a:ext cx="1170039" cy="135360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5" name="Picture 2" descr="C:\FTC_downloads\CowSilhouette.png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97942" y="3894907"/>
              <a:ext cx="830872" cy="74592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66" name="그룹 65"/>
            <p:cNvGrpSpPr/>
            <p:nvPr/>
          </p:nvGrpSpPr>
          <p:grpSpPr>
            <a:xfrm>
              <a:off x="1994353" y="3090724"/>
              <a:ext cx="822568" cy="773562"/>
              <a:chOff x="2186289" y="2564903"/>
              <a:chExt cx="2280419" cy="2016225"/>
            </a:xfrm>
          </p:grpSpPr>
          <p:sp>
            <p:nvSpPr>
              <p:cNvPr id="86" name="도넛 85"/>
              <p:cNvSpPr/>
              <p:nvPr/>
            </p:nvSpPr>
            <p:spPr>
              <a:xfrm>
                <a:off x="3779912" y="3956475"/>
                <a:ext cx="648072" cy="624653"/>
              </a:xfrm>
              <a:prstGeom prst="donut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87" name="막힌 원호 86"/>
              <p:cNvSpPr/>
              <p:nvPr/>
            </p:nvSpPr>
            <p:spPr>
              <a:xfrm rot="2064740">
                <a:off x="2186289" y="3636571"/>
                <a:ext cx="1083777" cy="936104"/>
              </a:xfrm>
              <a:prstGeom prst="blockArc">
                <a:avLst>
                  <a:gd name="adj1" fmla="val 10800000"/>
                  <a:gd name="adj2" fmla="val 298088"/>
                  <a:gd name="adj3" fmla="val 13078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88" name="도넛 87"/>
              <p:cNvSpPr/>
              <p:nvPr/>
            </p:nvSpPr>
            <p:spPr>
              <a:xfrm>
                <a:off x="2267744" y="3789040"/>
                <a:ext cx="792088" cy="792088"/>
              </a:xfrm>
              <a:prstGeom prst="donut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89" name="한쪽 모서리가 둥근 사각형 88"/>
              <p:cNvSpPr/>
              <p:nvPr/>
            </p:nvSpPr>
            <p:spPr>
              <a:xfrm>
                <a:off x="2843808" y="3168379"/>
                <a:ext cx="1622900" cy="927514"/>
              </a:xfrm>
              <a:prstGeom prst="round1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0" name="한쪽 모서리가 잘린 사각형 89"/>
              <p:cNvSpPr/>
              <p:nvPr/>
            </p:nvSpPr>
            <p:spPr>
              <a:xfrm>
                <a:off x="2447764" y="2636911"/>
                <a:ext cx="1116124" cy="1062937"/>
              </a:xfrm>
              <a:prstGeom prst="snip1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1" name="순서도: 수동 입력 90"/>
              <p:cNvSpPr/>
              <p:nvPr/>
            </p:nvSpPr>
            <p:spPr>
              <a:xfrm rot="5400000">
                <a:off x="2647991" y="2810544"/>
                <a:ext cx="342038" cy="373632"/>
              </a:xfrm>
              <a:prstGeom prst="flowChartManualInpu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2" name="순서도: 처리 91"/>
              <p:cNvSpPr/>
              <p:nvPr/>
            </p:nvSpPr>
            <p:spPr>
              <a:xfrm>
                <a:off x="2339752" y="2564903"/>
                <a:ext cx="792088" cy="72008"/>
              </a:xfrm>
              <a:prstGeom prst="flowChartProcess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3" name="순서도: 처리 92"/>
              <p:cNvSpPr/>
              <p:nvPr/>
            </p:nvSpPr>
            <p:spPr>
              <a:xfrm rot="5400000">
                <a:off x="3713333" y="3030621"/>
                <a:ext cx="545483" cy="78582"/>
              </a:xfrm>
              <a:prstGeom prst="flowChartProcess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4" name="순서도: 처리 93"/>
              <p:cNvSpPr/>
              <p:nvPr/>
            </p:nvSpPr>
            <p:spPr>
              <a:xfrm>
                <a:off x="3946786" y="2774431"/>
                <a:ext cx="157162" cy="75256"/>
              </a:xfrm>
              <a:prstGeom prst="flowChartProcess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grpSp>
          <p:nvGrpSpPr>
            <p:cNvPr id="67" name="그룹 66"/>
            <p:cNvGrpSpPr/>
            <p:nvPr/>
          </p:nvGrpSpPr>
          <p:grpSpPr>
            <a:xfrm>
              <a:off x="2682075" y="2996952"/>
              <a:ext cx="1200384" cy="1247257"/>
              <a:chOff x="4902448" y="1268760"/>
              <a:chExt cx="2189832" cy="2143478"/>
            </a:xfrm>
          </p:grpSpPr>
          <p:sp>
            <p:nvSpPr>
              <p:cNvPr id="72" name="막힌 원호 71"/>
              <p:cNvSpPr/>
              <p:nvPr/>
            </p:nvSpPr>
            <p:spPr>
              <a:xfrm rot="1883086">
                <a:off x="4902448" y="1767660"/>
                <a:ext cx="1440160" cy="1423398"/>
              </a:xfrm>
              <a:prstGeom prst="blockArc">
                <a:avLst>
                  <a:gd name="adj1" fmla="val 10800000"/>
                  <a:gd name="adj2" fmla="val 0"/>
                  <a:gd name="adj3" fmla="val 4102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73" name="그룹 72"/>
              <p:cNvGrpSpPr/>
              <p:nvPr/>
            </p:nvGrpSpPr>
            <p:grpSpPr>
              <a:xfrm>
                <a:off x="5046464" y="1268760"/>
                <a:ext cx="1901800" cy="2016224"/>
                <a:chOff x="5046464" y="1268760"/>
                <a:chExt cx="1901800" cy="2016224"/>
              </a:xfrm>
            </p:grpSpPr>
            <p:sp>
              <p:nvSpPr>
                <p:cNvPr id="76" name="막힌 원호 75"/>
                <p:cNvSpPr/>
                <p:nvPr/>
              </p:nvSpPr>
              <p:spPr>
                <a:xfrm rot="1883086">
                  <a:off x="5294501" y="2138140"/>
                  <a:ext cx="666073" cy="661776"/>
                </a:xfrm>
                <a:prstGeom prst="blockArc">
                  <a:avLst>
                    <a:gd name="adj1" fmla="val 10642372"/>
                    <a:gd name="adj2" fmla="val 21592284"/>
                    <a:gd name="adj3" fmla="val 7436"/>
                  </a:avLst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77" name="막힌 원호 76"/>
                <p:cNvSpPr/>
                <p:nvPr/>
              </p:nvSpPr>
              <p:spPr>
                <a:xfrm rot="1883086">
                  <a:off x="5046464" y="1911676"/>
                  <a:ext cx="1152128" cy="1152128"/>
                </a:xfrm>
                <a:prstGeom prst="blockArc">
                  <a:avLst>
                    <a:gd name="adj1" fmla="val 10748144"/>
                    <a:gd name="adj2" fmla="val 21525291"/>
                    <a:gd name="adj3" fmla="val 6004"/>
                  </a:avLst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78" name="막힌 원호 77"/>
                <p:cNvSpPr/>
                <p:nvPr/>
              </p:nvSpPr>
              <p:spPr>
                <a:xfrm rot="1883086">
                  <a:off x="5197343" y="2025439"/>
                  <a:ext cx="864096" cy="883123"/>
                </a:xfrm>
                <a:prstGeom prst="blockArc">
                  <a:avLst>
                    <a:gd name="adj1" fmla="val 10748144"/>
                    <a:gd name="adj2" fmla="val 21302375"/>
                    <a:gd name="adj3" fmla="val 6089"/>
                  </a:avLst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79" name="타원 78"/>
                <p:cNvSpPr/>
                <p:nvPr/>
              </p:nvSpPr>
              <p:spPr>
                <a:xfrm>
                  <a:off x="5806388" y="2016733"/>
                  <a:ext cx="933957" cy="825219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80" name="막힌 원호 79"/>
                <p:cNvSpPr/>
                <p:nvPr/>
              </p:nvSpPr>
              <p:spPr>
                <a:xfrm rot="20282618">
                  <a:off x="5796136" y="2132856"/>
                  <a:ext cx="1152128" cy="1152128"/>
                </a:xfrm>
                <a:prstGeom prst="blockArc">
                  <a:avLst>
                    <a:gd name="adj1" fmla="val 10748144"/>
                    <a:gd name="adj2" fmla="val 21525291"/>
                    <a:gd name="adj3" fmla="val 6004"/>
                  </a:avLst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81" name="막힌 원호 80"/>
                <p:cNvSpPr/>
                <p:nvPr/>
              </p:nvSpPr>
              <p:spPr>
                <a:xfrm rot="20282618">
                  <a:off x="5940152" y="2285256"/>
                  <a:ext cx="864096" cy="883123"/>
                </a:xfrm>
                <a:prstGeom prst="blockArc">
                  <a:avLst>
                    <a:gd name="adj1" fmla="val 10748144"/>
                    <a:gd name="adj2" fmla="val 21525291"/>
                    <a:gd name="adj3" fmla="val 6004"/>
                  </a:avLst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82" name="해 81"/>
                <p:cNvSpPr/>
                <p:nvPr/>
              </p:nvSpPr>
              <p:spPr>
                <a:xfrm>
                  <a:off x="5438243" y="1268760"/>
                  <a:ext cx="488034" cy="427196"/>
                </a:xfrm>
                <a:prstGeom prst="sun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83" name="위쪽 화살표 82"/>
                <p:cNvSpPr/>
                <p:nvPr/>
              </p:nvSpPr>
              <p:spPr>
                <a:xfrm>
                  <a:off x="6414312" y="1771222"/>
                  <a:ext cx="111739" cy="241890"/>
                </a:xfrm>
                <a:prstGeom prst="upArrow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84" name="구름 83"/>
                <p:cNvSpPr/>
                <p:nvPr/>
              </p:nvSpPr>
              <p:spPr>
                <a:xfrm>
                  <a:off x="6300192" y="1680592"/>
                  <a:ext cx="307702" cy="236240"/>
                </a:xfrm>
                <a:prstGeom prst="cloud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85" name="직사각형 84"/>
                <p:cNvSpPr/>
                <p:nvPr/>
              </p:nvSpPr>
              <p:spPr>
                <a:xfrm>
                  <a:off x="5438243" y="2636911"/>
                  <a:ext cx="976069" cy="433001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sp>
            <p:nvSpPr>
              <p:cNvPr id="74" name="막힌 원호 73"/>
              <p:cNvSpPr/>
              <p:nvPr/>
            </p:nvSpPr>
            <p:spPr>
              <a:xfrm rot="20282618">
                <a:off x="5652120" y="1988840"/>
                <a:ext cx="1440160" cy="1423398"/>
              </a:xfrm>
              <a:prstGeom prst="blockArc">
                <a:avLst>
                  <a:gd name="adj1" fmla="val 10800000"/>
                  <a:gd name="adj2" fmla="val 0"/>
                  <a:gd name="adj3" fmla="val 4102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75" name="직사각형 74"/>
              <p:cNvSpPr/>
              <p:nvPr/>
            </p:nvSpPr>
            <p:spPr>
              <a:xfrm>
                <a:off x="5438243" y="2636911"/>
                <a:ext cx="789941" cy="43300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68" name="타원 67"/>
            <p:cNvSpPr/>
            <p:nvPr/>
          </p:nvSpPr>
          <p:spPr>
            <a:xfrm>
              <a:off x="2405886" y="3427353"/>
              <a:ext cx="967652" cy="873867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80C53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400" b="1" dirty="0" smtClean="0">
                  <a:solidFill>
                    <a:srgbClr val="002060"/>
                  </a:solidFill>
                </a:rPr>
                <a:t>CH</a:t>
              </a:r>
              <a:r>
                <a:rPr lang="en-US" altLang="ko-KR" sz="1400" b="1" baseline="-25000" dirty="0" smtClean="0">
                  <a:solidFill>
                    <a:srgbClr val="002060"/>
                  </a:solidFill>
                </a:rPr>
                <a:t>4</a:t>
              </a:r>
              <a:r>
                <a:rPr lang="en-US" altLang="ko-KR" sz="1400" b="1" dirty="0" smtClean="0">
                  <a:solidFill>
                    <a:srgbClr val="002060"/>
                  </a:solidFill>
                </a:rPr>
                <a:t>,</a:t>
              </a:r>
              <a:r>
                <a:rPr lang="en-US" altLang="ko-KR" sz="1400" b="1" baseline="-25000" dirty="0" smtClean="0">
                  <a:solidFill>
                    <a:srgbClr val="002060"/>
                  </a:solidFill>
                </a:rPr>
                <a:t> </a:t>
              </a:r>
              <a:r>
                <a:rPr lang="en-US" altLang="ko-KR" sz="1400" b="1" dirty="0" smtClean="0">
                  <a:solidFill>
                    <a:srgbClr val="002060"/>
                  </a:solidFill>
                </a:rPr>
                <a:t>N</a:t>
              </a:r>
              <a:r>
                <a:rPr lang="en-US" altLang="ko-KR" sz="1400" b="1" baseline="-25000" dirty="0" smtClean="0">
                  <a:solidFill>
                    <a:srgbClr val="002060"/>
                  </a:solidFill>
                </a:rPr>
                <a:t>2</a:t>
              </a:r>
              <a:r>
                <a:rPr lang="en-US" altLang="ko-KR" sz="1400" b="1" dirty="0" smtClean="0">
                  <a:solidFill>
                    <a:srgbClr val="002060"/>
                  </a:solidFill>
                </a:rPr>
                <a:t>O,</a:t>
              </a:r>
              <a:endParaRPr lang="ko-KR" altLang="en-US" sz="1400" b="1" dirty="0">
                <a:solidFill>
                  <a:srgbClr val="002060"/>
                </a:solidFill>
              </a:endParaRPr>
            </a:p>
            <a:p>
              <a:pPr algn="ctr"/>
              <a:r>
                <a:rPr lang="en-US" altLang="ko-KR" sz="1400" b="1" dirty="0" smtClean="0">
                  <a:solidFill>
                    <a:srgbClr val="002060"/>
                  </a:solidFill>
                </a:rPr>
                <a:t>CO</a:t>
              </a:r>
              <a:r>
                <a:rPr lang="en-US" altLang="ko-KR" sz="1400" b="1" baseline="-25000" dirty="0" smtClean="0">
                  <a:solidFill>
                    <a:srgbClr val="002060"/>
                  </a:solidFill>
                </a:rPr>
                <a:t>2</a:t>
              </a:r>
            </a:p>
          </p:txBody>
        </p:sp>
        <p:sp>
          <p:nvSpPr>
            <p:cNvPr id="69" name="왼쪽 화살표 68"/>
            <p:cNvSpPr/>
            <p:nvPr/>
          </p:nvSpPr>
          <p:spPr>
            <a:xfrm>
              <a:off x="3831547" y="3453629"/>
              <a:ext cx="473182" cy="598218"/>
            </a:xfrm>
            <a:prstGeom prst="leftArrow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1" name="TextBox 70"/>
            <p:cNvSpPr txBox="1"/>
            <p:nvPr/>
          </p:nvSpPr>
          <p:spPr>
            <a:xfrm>
              <a:off x="5004048" y="2564904"/>
              <a:ext cx="350773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400" dirty="0" smtClean="0">
                  <a:solidFill>
                    <a:srgbClr val="002060"/>
                  </a:solidFill>
                  <a:latin typeface="HY견고딕" pitchFamily="18" charset="-127"/>
                  <a:ea typeface="HY견고딕" pitchFamily="18" charset="-127"/>
                </a:rPr>
                <a:t>&lt;</a:t>
              </a:r>
              <a:r>
                <a:rPr lang="ko-KR" altLang="en-US" sz="1400" dirty="0" smtClean="0">
                  <a:solidFill>
                    <a:srgbClr val="002060"/>
                  </a:solidFill>
                  <a:latin typeface="HY견고딕" pitchFamily="18" charset="-127"/>
                  <a:ea typeface="HY견고딕" pitchFamily="18" charset="-127"/>
                </a:rPr>
                <a:t>이상기후의 농업</a:t>
              </a:r>
              <a:r>
                <a:rPr lang="en-US" altLang="ko-KR" sz="1400" dirty="0" smtClean="0">
                  <a:solidFill>
                    <a:srgbClr val="002060"/>
                  </a:solidFill>
                  <a:latin typeface="HY견고딕" pitchFamily="18" charset="-127"/>
                  <a:ea typeface="HY견고딕" pitchFamily="18" charset="-127"/>
                </a:rPr>
                <a:t>·</a:t>
              </a:r>
              <a:r>
                <a:rPr lang="ko-KR" altLang="en-US" sz="1400" dirty="0" smtClean="0">
                  <a:solidFill>
                    <a:srgbClr val="002060"/>
                  </a:solidFill>
                  <a:latin typeface="HY견고딕" pitchFamily="18" charset="-127"/>
                  <a:ea typeface="HY견고딕" pitchFamily="18" charset="-127"/>
                </a:rPr>
                <a:t>농촌분야 피해</a:t>
              </a:r>
              <a:r>
                <a:rPr lang="en-US" altLang="ko-KR" sz="1400" dirty="0" smtClean="0">
                  <a:solidFill>
                    <a:srgbClr val="002060"/>
                  </a:solidFill>
                  <a:latin typeface="HY견고딕" pitchFamily="18" charset="-127"/>
                  <a:ea typeface="HY견고딕" pitchFamily="18" charset="-127"/>
                </a:rPr>
                <a:t>&gt;</a:t>
              </a:r>
              <a:endParaRPr lang="ko-KR" altLang="en-US" sz="1400" dirty="0">
                <a:solidFill>
                  <a:srgbClr val="00206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  <p:sp>
        <p:nvSpPr>
          <p:cNvPr id="95" name="TextBox 94"/>
          <p:cNvSpPr txBox="1"/>
          <p:nvPr/>
        </p:nvSpPr>
        <p:spPr>
          <a:xfrm>
            <a:off x="467544" y="6042774"/>
            <a:ext cx="85689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u"/>
            </a:pPr>
            <a:r>
              <a:rPr lang="ko-KR" altLang="en-US" sz="1600" dirty="0" smtClean="0">
                <a:latin typeface="HY견고딕" pitchFamily="18" charset="-127"/>
                <a:ea typeface="HY견고딕" pitchFamily="18" charset="-127"/>
              </a:rPr>
              <a:t>지구</a:t>
            </a:r>
            <a:r>
              <a:rPr lang="ko-KR" altLang="en-US" sz="1600" dirty="0" smtClean="0">
                <a:solidFill>
                  <a:srgbClr val="FF0000"/>
                </a:solidFill>
                <a:latin typeface="HY견고딕" pitchFamily="18" charset="-127"/>
                <a:ea typeface="HY견고딕" pitchFamily="18" charset="-127"/>
              </a:rPr>
              <a:t>온난화</a:t>
            </a:r>
            <a:r>
              <a:rPr lang="ko-KR" altLang="en-US" sz="1600" dirty="0" smtClean="0">
                <a:latin typeface="HY견고딕" pitchFamily="18" charset="-127"/>
                <a:ea typeface="HY견고딕" pitchFamily="18" charset="-127"/>
              </a:rPr>
              <a:t>와 그에 따른 </a:t>
            </a:r>
            <a:r>
              <a:rPr lang="ko-KR" altLang="en-US" sz="1600" dirty="0" smtClean="0">
                <a:solidFill>
                  <a:srgbClr val="0070C0"/>
                </a:solidFill>
                <a:latin typeface="HY견고딕" pitchFamily="18" charset="-127"/>
                <a:ea typeface="HY견고딕" pitchFamily="18" charset="-127"/>
              </a:rPr>
              <a:t>기상이변을 최소화</a:t>
            </a:r>
            <a:r>
              <a:rPr lang="ko-KR" altLang="en-US" sz="1600" dirty="0" smtClean="0">
                <a:latin typeface="HY견고딕" pitchFamily="18" charset="-127"/>
                <a:ea typeface="HY견고딕" pitchFamily="18" charset="-127"/>
              </a:rPr>
              <a:t>하기 위한 </a:t>
            </a:r>
            <a:r>
              <a:rPr lang="ko-KR" altLang="en-US" sz="1600" dirty="0" err="1" smtClean="0">
                <a:solidFill>
                  <a:srgbClr val="0070C0"/>
                </a:solidFill>
                <a:latin typeface="HY견고딕" pitchFamily="18" charset="-127"/>
                <a:ea typeface="HY견고딕" pitchFamily="18" charset="-127"/>
              </a:rPr>
              <a:t>저탄소</a:t>
            </a:r>
            <a:r>
              <a:rPr lang="ko-KR" altLang="en-US" sz="1600" dirty="0" smtClean="0">
                <a:solidFill>
                  <a:srgbClr val="0070C0"/>
                </a:solidFill>
                <a:latin typeface="HY견고딕" pitchFamily="18" charset="-127"/>
                <a:ea typeface="HY견고딕" pitchFamily="18" charset="-127"/>
              </a:rPr>
              <a:t> 농업기술</a:t>
            </a:r>
            <a:r>
              <a:rPr lang="ko-KR" altLang="en-US" sz="1600" dirty="0" smtClean="0">
                <a:latin typeface="HY견고딕" pitchFamily="18" charset="-127"/>
                <a:ea typeface="HY견고딕" pitchFamily="18" charset="-127"/>
              </a:rPr>
              <a:t> 적용 필요</a:t>
            </a:r>
            <a:endParaRPr lang="ko-KR" altLang="en-US" sz="1600" dirty="0">
              <a:latin typeface="HY견고딕" pitchFamily="18" charset="-127"/>
              <a:ea typeface="HY견고딕" pitchFamily="18" charset="-127"/>
            </a:endParaRPr>
          </a:p>
        </p:txBody>
      </p:sp>
      <p:pic>
        <p:nvPicPr>
          <p:cNvPr id="96" name="_x515117112" descr="EMB00001344c297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070"/>
          <a:stretch/>
        </p:blipFill>
        <p:spPr bwMode="auto">
          <a:xfrm>
            <a:off x="3779912" y="2780928"/>
            <a:ext cx="4032448" cy="29301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7" name="모서리가 둥근 직사각형 96"/>
          <p:cNvSpPr/>
          <p:nvPr/>
        </p:nvSpPr>
        <p:spPr>
          <a:xfrm>
            <a:off x="323528" y="4725144"/>
            <a:ext cx="3257134" cy="720080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  <a:effectLst>
            <a:glow rad="127000">
              <a:srgbClr val="BAB3EF"/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100" b="1" dirty="0" smtClean="0">
                <a:solidFill>
                  <a:srgbClr val="002060"/>
                </a:solidFill>
                <a:latin typeface="+mn-ea"/>
              </a:rPr>
              <a:t>&lt;</a:t>
            </a:r>
            <a:r>
              <a:rPr lang="ko-KR" altLang="en-US" sz="1100" b="1" dirty="0" smtClean="0">
                <a:solidFill>
                  <a:srgbClr val="002060"/>
                </a:solidFill>
                <a:latin typeface="+mn-ea"/>
              </a:rPr>
              <a:t>농업의 </a:t>
            </a:r>
            <a:r>
              <a:rPr lang="ko-KR" altLang="en-US" sz="1100" b="1" dirty="0" smtClean="0">
                <a:solidFill>
                  <a:srgbClr val="0070C0"/>
                </a:solidFill>
                <a:latin typeface="+mn-ea"/>
              </a:rPr>
              <a:t>온실가스</a:t>
            </a:r>
            <a:r>
              <a:rPr lang="en-US" altLang="ko-KR" sz="1100" b="1" dirty="0" smtClean="0">
                <a:solidFill>
                  <a:srgbClr val="002060"/>
                </a:solidFill>
                <a:latin typeface="+mn-ea"/>
              </a:rPr>
              <a:t>&gt;</a:t>
            </a:r>
          </a:p>
          <a:p>
            <a:r>
              <a:rPr lang="ko-KR" altLang="en-US" sz="1100" b="1" dirty="0" smtClean="0">
                <a:solidFill>
                  <a:schemeClr val="tx1"/>
                </a:solidFill>
                <a:latin typeface="+mn-ea"/>
              </a:rPr>
              <a:t>농업활동에서의 에너지 소비</a:t>
            </a:r>
            <a:r>
              <a:rPr lang="en-US" altLang="ko-KR" sz="1100" b="1" dirty="0" smtClean="0">
                <a:solidFill>
                  <a:schemeClr val="tx1"/>
                </a:solidFill>
                <a:latin typeface="+mn-ea"/>
              </a:rPr>
              <a:t>(</a:t>
            </a:r>
            <a:r>
              <a:rPr lang="ko-KR" altLang="en-US" sz="1100" b="1" dirty="0" smtClean="0">
                <a:solidFill>
                  <a:srgbClr val="FF0000"/>
                </a:solidFill>
                <a:latin typeface="+mn-ea"/>
              </a:rPr>
              <a:t>농기계</a:t>
            </a:r>
            <a:r>
              <a:rPr lang="en-US" altLang="ko-KR" sz="1100" b="1" dirty="0" smtClean="0">
                <a:solidFill>
                  <a:srgbClr val="FF0000"/>
                </a:solidFill>
                <a:latin typeface="+mn-ea"/>
              </a:rPr>
              <a:t>, </a:t>
            </a:r>
            <a:r>
              <a:rPr lang="ko-KR" altLang="en-US" sz="1100" b="1" dirty="0" smtClean="0">
                <a:solidFill>
                  <a:srgbClr val="FF0000"/>
                </a:solidFill>
                <a:latin typeface="+mn-ea"/>
              </a:rPr>
              <a:t>시설난방</a:t>
            </a:r>
            <a:r>
              <a:rPr lang="en-US" altLang="ko-KR" sz="1100" b="1" dirty="0" smtClean="0">
                <a:solidFill>
                  <a:schemeClr val="tx1"/>
                </a:solidFill>
                <a:latin typeface="+mn-ea"/>
              </a:rPr>
              <a:t>)</a:t>
            </a:r>
          </a:p>
          <a:p>
            <a:r>
              <a:rPr lang="ko-KR" altLang="en-US" sz="1100" b="1" dirty="0" err="1" smtClean="0">
                <a:solidFill>
                  <a:srgbClr val="FF0000"/>
                </a:solidFill>
                <a:latin typeface="+mn-ea"/>
              </a:rPr>
              <a:t>농자재</a:t>
            </a:r>
            <a:r>
              <a:rPr lang="ko-KR" altLang="en-US" sz="1100" b="1" dirty="0" smtClean="0">
                <a:solidFill>
                  <a:schemeClr val="tx1"/>
                </a:solidFill>
                <a:latin typeface="+mn-ea"/>
              </a:rPr>
              <a:t> </a:t>
            </a:r>
            <a:r>
              <a:rPr lang="ko-KR" altLang="en-US" sz="1100" b="1" dirty="0" smtClean="0">
                <a:solidFill>
                  <a:srgbClr val="FF0000"/>
                </a:solidFill>
                <a:latin typeface="+mn-ea"/>
              </a:rPr>
              <a:t>제조</a:t>
            </a:r>
            <a:r>
              <a:rPr lang="ko-KR" altLang="en-US" sz="1100" b="1" dirty="0" smtClean="0">
                <a:solidFill>
                  <a:schemeClr val="tx1"/>
                </a:solidFill>
                <a:latin typeface="+mn-ea"/>
              </a:rPr>
              <a:t>과정에서 에너지 소비</a:t>
            </a:r>
            <a:endParaRPr lang="en-US" altLang="ko-KR" sz="1100" b="1" dirty="0" smtClean="0">
              <a:solidFill>
                <a:schemeClr val="tx1"/>
              </a:solidFill>
              <a:latin typeface="+mn-ea"/>
            </a:endParaRPr>
          </a:p>
          <a:p>
            <a:r>
              <a:rPr lang="ko-KR" altLang="en-US" sz="1100" b="1" dirty="0" smtClean="0">
                <a:solidFill>
                  <a:srgbClr val="FF0000"/>
                </a:solidFill>
                <a:latin typeface="+mn-ea"/>
              </a:rPr>
              <a:t>농업생산</a:t>
            </a:r>
            <a:r>
              <a:rPr lang="ko-KR" altLang="en-US" sz="1100" b="1" dirty="0" smtClean="0">
                <a:solidFill>
                  <a:schemeClr val="tx1"/>
                </a:solidFill>
                <a:latin typeface="+mn-ea"/>
              </a:rPr>
              <a:t>과정에서 자연적 발생</a:t>
            </a:r>
            <a:endParaRPr lang="ko-KR" altLang="en-US" sz="1100" b="1" dirty="0">
              <a:solidFill>
                <a:schemeClr val="tx1"/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834224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>
          <a:xfrm>
            <a:off x="391052" y="1983042"/>
            <a:ext cx="3564840" cy="41549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Arial" charset="0"/>
              </a:rPr>
              <a:t>A. </a:t>
            </a:r>
            <a:r>
              <a:rPr kumimoji="0" lang="ko-KR" altLang="en-US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Arial" charset="0"/>
              </a:rPr>
              <a:t>비료 및 작물 </a:t>
            </a:r>
            <a:r>
              <a:rPr kumimoji="0" lang="ko-KR" altLang="en-US" sz="1400" b="1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Arial" charset="0"/>
              </a:rPr>
              <a:t>보호제</a:t>
            </a:r>
            <a:r>
              <a:rPr kumimoji="0" lang="ko-KR" altLang="en-US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Arial" charset="0"/>
              </a:rPr>
              <a:t> 절감기술</a:t>
            </a:r>
            <a:endParaRPr kumimoji="0" lang="en-US" altLang="ko-KR" sz="1400" b="1" dirty="0" smtClean="0">
              <a:solidFill>
                <a:schemeClr val="tx1">
                  <a:lumMod val="85000"/>
                  <a:lumOff val="15000"/>
                </a:schemeClr>
              </a:solidFill>
              <a:latin typeface="+mn-ea"/>
              <a:cs typeface="Arial" charset="0"/>
            </a:endParaRPr>
          </a:p>
        </p:txBody>
      </p:sp>
      <p:sp>
        <p:nvSpPr>
          <p:cNvPr id="3" name="직사각형 2"/>
          <p:cNvSpPr/>
          <p:nvPr/>
        </p:nvSpPr>
        <p:spPr>
          <a:xfrm>
            <a:off x="4843844" y="1987067"/>
            <a:ext cx="3577077" cy="41549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kumimoji="0" lang="en-US" altLang="ko-KR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Arial" charset="0"/>
              </a:rPr>
              <a:t>B. </a:t>
            </a:r>
            <a:r>
              <a:rPr kumimoji="0" lang="ko-KR" altLang="en-US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Arial" charset="0"/>
              </a:rPr>
              <a:t>난방에너지 절감기술</a:t>
            </a:r>
            <a:endParaRPr kumimoji="0" lang="en-US" altLang="ko-KR" sz="1400" b="1" dirty="0" smtClean="0">
              <a:solidFill>
                <a:schemeClr val="tx1">
                  <a:lumMod val="85000"/>
                  <a:lumOff val="15000"/>
                </a:schemeClr>
              </a:solidFill>
              <a:latin typeface="+mn-ea"/>
              <a:cs typeface="Arial" charset="0"/>
            </a:endParaRPr>
          </a:p>
        </p:txBody>
      </p:sp>
      <p:sp>
        <p:nvSpPr>
          <p:cNvPr id="4" name="직사각형 3"/>
          <p:cNvSpPr/>
          <p:nvPr/>
        </p:nvSpPr>
        <p:spPr>
          <a:xfrm>
            <a:off x="391052" y="4248014"/>
            <a:ext cx="3564840" cy="41549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Arial" charset="0"/>
              </a:rPr>
              <a:t>C. </a:t>
            </a:r>
            <a:r>
              <a:rPr kumimoji="0" lang="ko-KR" altLang="en-US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Arial" charset="0"/>
              </a:rPr>
              <a:t>농기계 에너지 절감기술</a:t>
            </a:r>
            <a:endParaRPr kumimoji="0" lang="en-US" altLang="ko-KR" sz="1400" b="1" dirty="0" smtClean="0">
              <a:solidFill>
                <a:schemeClr val="tx1">
                  <a:lumMod val="85000"/>
                  <a:lumOff val="15000"/>
                </a:schemeClr>
              </a:solidFill>
              <a:latin typeface="+mn-ea"/>
              <a:cs typeface="Arial" charset="0"/>
            </a:endParaRPr>
          </a:p>
        </p:txBody>
      </p:sp>
      <p:sp>
        <p:nvSpPr>
          <p:cNvPr id="5" name="직사각형 4"/>
          <p:cNvSpPr/>
          <p:nvPr/>
        </p:nvSpPr>
        <p:spPr>
          <a:xfrm>
            <a:off x="4843844" y="4248014"/>
            <a:ext cx="3577077" cy="41549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kumimoji="0" lang="en-US" altLang="ko-KR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Arial" charset="0"/>
              </a:rPr>
              <a:t>D. </a:t>
            </a:r>
            <a:r>
              <a:rPr kumimoji="0" lang="ko-KR" altLang="en-US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Arial" charset="0"/>
              </a:rPr>
              <a:t>농업용수 관리기술</a:t>
            </a:r>
            <a:endParaRPr kumimoji="0" lang="en-US" altLang="ko-KR" sz="1400" b="1" dirty="0" smtClean="0">
              <a:solidFill>
                <a:schemeClr val="tx1">
                  <a:lumMod val="85000"/>
                  <a:lumOff val="15000"/>
                </a:schemeClr>
              </a:solidFill>
              <a:latin typeface="+mn-ea"/>
              <a:cs typeface="Arial" charset="0"/>
            </a:endParaRPr>
          </a:p>
        </p:txBody>
      </p:sp>
      <p:pic>
        <p:nvPicPr>
          <p:cNvPr id="6" name="Picture 2"/>
          <p:cNvPicPr preferRelativeResize="0">
            <a:picLocks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1052" y="2423873"/>
            <a:ext cx="2257419" cy="1694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3"/>
          <p:cNvPicPr preferRelativeResize="0">
            <a:picLocks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44795" y="2423098"/>
            <a:ext cx="2257200" cy="169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7101996" y="2424339"/>
            <a:ext cx="2014324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5725" indent="-85725">
              <a:buAutoNum type="arabicPeriod"/>
            </a:pPr>
            <a:r>
              <a:rPr lang="ko-KR" altLang="en-US" sz="1000" b="1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다겹보온커튼</a:t>
            </a:r>
            <a:r>
              <a:rPr lang="ko-KR" altLang="en-US" sz="10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 및 보온터널</a:t>
            </a:r>
            <a:r>
              <a:rPr lang="en-US" altLang="ko-KR" sz="10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/>
            </a:r>
            <a:br>
              <a:rPr lang="en-US" altLang="ko-KR" sz="10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</a:br>
            <a:r>
              <a:rPr lang="en-US" altLang="ko-KR" sz="10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 </a:t>
            </a:r>
            <a:r>
              <a:rPr lang="ko-KR" altLang="en-US" sz="10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자동개폐장치</a:t>
            </a:r>
            <a:endParaRPr lang="en-US" altLang="ko-KR" sz="1000" b="1" dirty="0" smtClean="0">
              <a:solidFill>
                <a:schemeClr val="tx1">
                  <a:lumMod val="85000"/>
                  <a:lumOff val="15000"/>
                </a:schemeClr>
              </a:solidFill>
              <a:latin typeface="+mn-ea"/>
            </a:endParaRPr>
          </a:p>
          <a:p>
            <a:pPr marL="144000" indent="-144000">
              <a:buAutoNum type="arabicPeriod"/>
            </a:pPr>
            <a:r>
              <a:rPr lang="ko-KR" altLang="en-US" sz="1000" b="1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축열물주머니</a:t>
            </a:r>
            <a:r>
              <a:rPr lang="ko-KR" altLang="en-US" sz="10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 이용 보온장치</a:t>
            </a:r>
            <a:endParaRPr lang="en-US" altLang="ko-KR" sz="1000" b="1" dirty="0" smtClean="0">
              <a:solidFill>
                <a:schemeClr val="tx1">
                  <a:lumMod val="85000"/>
                  <a:lumOff val="15000"/>
                </a:schemeClr>
              </a:solidFill>
              <a:latin typeface="+mn-ea"/>
            </a:endParaRPr>
          </a:p>
          <a:p>
            <a:pPr marL="144000" indent="-144000">
              <a:buAutoNum type="arabicPeriod"/>
            </a:pPr>
            <a:r>
              <a:rPr lang="ko-KR" altLang="en-US" sz="1000" b="1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수막재배</a:t>
            </a:r>
            <a:r>
              <a:rPr lang="ko-KR" altLang="en-US" sz="10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 시스템</a:t>
            </a:r>
            <a:endParaRPr lang="en-US" altLang="ko-KR" sz="1000" b="1" dirty="0" smtClean="0">
              <a:solidFill>
                <a:schemeClr val="tx1">
                  <a:lumMod val="85000"/>
                  <a:lumOff val="15000"/>
                </a:schemeClr>
              </a:solidFill>
              <a:latin typeface="+mn-ea"/>
            </a:endParaRPr>
          </a:p>
          <a:p>
            <a:pPr marL="144000" indent="-144000">
              <a:buAutoNum type="arabicPeriod"/>
            </a:pPr>
            <a:r>
              <a:rPr lang="ko-KR" altLang="en-US" sz="10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농업용 열 </a:t>
            </a:r>
            <a:r>
              <a:rPr lang="ko-KR" altLang="en-US" sz="1000" b="1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회수형</a:t>
            </a:r>
            <a:r>
              <a:rPr lang="ko-KR" altLang="en-US" sz="10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 환기장치</a:t>
            </a:r>
            <a:endParaRPr lang="en-US" altLang="ko-KR" sz="1000" b="1" dirty="0" smtClean="0">
              <a:solidFill>
                <a:schemeClr val="tx1">
                  <a:lumMod val="85000"/>
                  <a:lumOff val="15000"/>
                </a:schemeClr>
              </a:solidFill>
              <a:latin typeface="+mn-ea"/>
            </a:endParaRPr>
          </a:p>
          <a:p>
            <a:pPr marL="144000" indent="-144000">
              <a:buAutoNum type="arabicPeriod"/>
            </a:pPr>
            <a:r>
              <a:rPr lang="ko-KR" altLang="en-US" sz="10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온풍난방기 배기열 회수장치</a:t>
            </a:r>
            <a:endParaRPr lang="en-US" altLang="ko-KR" sz="1000" b="1" dirty="0" smtClean="0">
              <a:solidFill>
                <a:schemeClr val="tx1">
                  <a:lumMod val="85000"/>
                  <a:lumOff val="15000"/>
                </a:schemeClr>
              </a:solidFill>
              <a:latin typeface="+mn-ea"/>
            </a:endParaRPr>
          </a:p>
          <a:p>
            <a:pPr marL="144000" indent="-144000">
              <a:buAutoNum type="arabicPeriod"/>
            </a:pPr>
            <a:r>
              <a:rPr lang="ko-KR" altLang="en-US" sz="1000" b="1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목재펠릿</a:t>
            </a:r>
            <a:r>
              <a:rPr lang="ko-KR" altLang="en-US" sz="10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 난방 장치</a:t>
            </a:r>
            <a:endParaRPr lang="en-US" altLang="ko-KR" sz="1000" b="1" dirty="0" smtClean="0">
              <a:solidFill>
                <a:schemeClr val="tx1">
                  <a:lumMod val="85000"/>
                  <a:lumOff val="15000"/>
                </a:schemeClr>
              </a:solidFill>
              <a:latin typeface="+mn-ea"/>
            </a:endParaRPr>
          </a:p>
          <a:p>
            <a:pPr marL="144000" indent="-144000">
              <a:buAutoNum type="arabicPeriod"/>
            </a:pPr>
            <a:r>
              <a:rPr lang="ko-KR" altLang="en-US" sz="10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지열히트펌프 시스템</a:t>
            </a:r>
            <a:endParaRPr lang="en-US" altLang="ko-KR" sz="1000" b="1" dirty="0" smtClean="0">
              <a:solidFill>
                <a:schemeClr val="tx1">
                  <a:lumMod val="85000"/>
                  <a:lumOff val="15000"/>
                </a:schemeClr>
              </a:solidFill>
              <a:latin typeface="+mn-ea"/>
            </a:endParaRPr>
          </a:p>
          <a:p>
            <a:pPr marL="144000" indent="-144000">
              <a:buAutoNum type="arabicPeriod"/>
            </a:pPr>
            <a:r>
              <a:rPr lang="ko-KR" altLang="en-US" sz="1000" b="1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폐열</a:t>
            </a:r>
            <a:r>
              <a:rPr lang="ko-KR" altLang="en-US" sz="10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 재이용 난방시스템</a:t>
            </a:r>
            <a:endParaRPr lang="en-US" altLang="ko-KR" sz="1000" b="1" dirty="0" smtClean="0">
              <a:solidFill>
                <a:schemeClr val="tx1">
                  <a:lumMod val="85000"/>
                  <a:lumOff val="15000"/>
                </a:schemeClr>
              </a:solidFill>
              <a:latin typeface="+mn-ea"/>
            </a:endParaRPr>
          </a:p>
          <a:p>
            <a:pPr marL="144000" indent="-144000">
              <a:buAutoNum type="arabicPeriod"/>
            </a:pPr>
            <a:r>
              <a:rPr lang="ko-KR" altLang="en-US" sz="10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일사량 감응 전자동 </a:t>
            </a:r>
            <a:r>
              <a:rPr lang="ko-KR" altLang="en-US" sz="1000" b="1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변온관리</a:t>
            </a:r>
            <a:r>
              <a:rPr lang="ko-KR" altLang="en-US" sz="10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 시스템</a:t>
            </a:r>
            <a:endParaRPr lang="en-US" altLang="ko-KR" sz="1000" b="1" dirty="0" smtClean="0">
              <a:solidFill>
                <a:schemeClr val="tx1">
                  <a:lumMod val="85000"/>
                  <a:lumOff val="15000"/>
                </a:schemeClr>
              </a:solidFill>
              <a:latin typeface="+mn-ea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663662" y="2927154"/>
            <a:ext cx="2392452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44000" indent="-144000">
              <a:buAutoNum type="arabicPeriod"/>
            </a:pPr>
            <a:r>
              <a:rPr lang="ko-KR" altLang="en-US" sz="1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최</a:t>
            </a:r>
            <a:r>
              <a:rPr lang="ko-KR" altLang="en-US" sz="10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적비료 사용</a:t>
            </a:r>
            <a:endParaRPr lang="en-US" altLang="ko-KR" sz="1000" b="1" dirty="0" smtClean="0">
              <a:solidFill>
                <a:schemeClr val="tx1">
                  <a:lumMod val="85000"/>
                  <a:lumOff val="15000"/>
                </a:schemeClr>
              </a:solidFill>
              <a:latin typeface="+mn-ea"/>
            </a:endParaRPr>
          </a:p>
          <a:p>
            <a:pPr marL="144000" indent="-144000">
              <a:buAutoNum type="arabicPeriod"/>
            </a:pPr>
            <a:r>
              <a:rPr lang="ko-KR" altLang="en-US" sz="10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경축순환농법</a:t>
            </a:r>
            <a:endParaRPr lang="en-US" altLang="ko-KR" sz="1000" b="1" dirty="0" smtClean="0">
              <a:solidFill>
                <a:schemeClr val="tx1">
                  <a:lumMod val="85000"/>
                  <a:lumOff val="15000"/>
                </a:schemeClr>
              </a:solidFill>
              <a:latin typeface="+mn-ea"/>
            </a:endParaRPr>
          </a:p>
          <a:p>
            <a:pPr marL="144000" indent="-144000">
              <a:buAutoNum type="arabicPeriod"/>
            </a:pPr>
            <a:r>
              <a:rPr lang="ko-KR" altLang="en-US" sz="10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자가제조 </a:t>
            </a:r>
            <a:r>
              <a:rPr lang="ko-KR" altLang="en-US" sz="1000" b="1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농자재</a:t>
            </a:r>
            <a:r>
              <a:rPr lang="ko-KR" altLang="en-US" sz="10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 사용 농법</a:t>
            </a:r>
            <a:endParaRPr lang="en-US" altLang="ko-KR" sz="1000" b="1" dirty="0" smtClean="0">
              <a:solidFill>
                <a:schemeClr val="tx1">
                  <a:lumMod val="85000"/>
                  <a:lumOff val="15000"/>
                </a:schemeClr>
              </a:solidFill>
              <a:latin typeface="+mn-ea"/>
            </a:endParaRPr>
          </a:p>
          <a:p>
            <a:pPr marL="144000" indent="-144000">
              <a:buAutoNum type="arabicPeriod"/>
            </a:pPr>
            <a:r>
              <a:rPr lang="ko-KR" altLang="en-US" sz="10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풋거름 작물재배</a:t>
            </a:r>
            <a:endParaRPr lang="en-US" altLang="ko-KR" sz="1000" b="1" dirty="0" smtClean="0">
              <a:solidFill>
                <a:schemeClr val="tx1">
                  <a:lumMod val="85000"/>
                  <a:lumOff val="15000"/>
                </a:schemeClr>
              </a:solidFill>
              <a:latin typeface="+mn-ea"/>
            </a:endParaRPr>
          </a:p>
          <a:p>
            <a:pPr marL="144000" indent="-144000">
              <a:buAutoNum type="arabicPeriod"/>
            </a:pPr>
            <a:r>
              <a:rPr lang="ko-KR" altLang="en-US" sz="1000" b="1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순환식</a:t>
            </a:r>
            <a:r>
              <a:rPr lang="ko-KR" altLang="en-US" sz="10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 수경재배</a:t>
            </a:r>
            <a:r>
              <a:rPr lang="en-US" altLang="ko-KR" sz="10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/>
            </a:r>
            <a:br>
              <a:rPr lang="en-US" altLang="ko-KR" sz="10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</a:br>
            <a:r>
              <a:rPr lang="en-US" altLang="ko-KR" sz="10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(</a:t>
            </a:r>
            <a:r>
              <a:rPr lang="ko-KR" altLang="en-US" sz="1000" b="1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폐양액</a:t>
            </a:r>
            <a:r>
              <a:rPr lang="ko-KR" altLang="en-US" sz="10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 재활용 시스템</a:t>
            </a:r>
            <a:r>
              <a:rPr lang="en-US" altLang="ko-KR" sz="10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)</a:t>
            </a:r>
          </a:p>
          <a:p>
            <a:pPr marL="144000" indent="-144000">
              <a:buAutoNum type="arabicPeriod"/>
            </a:pPr>
            <a:r>
              <a:rPr lang="ko-KR" altLang="en-US" sz="10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생물적 자원을 이용한 제초 이용</a:t>
            </a:r>
            <a:endParaRPr lang="en-US" altLang="ko-KR" sz="1000" b="1" dirty="0" smtClean="0">
              <a:solidFill>
                <a:schemeClr val="tx1">
                  <a:lumMod val="85000"/>
                  <a:lumOff val="15000"/>
                </a:schemeClr>
              </a:solidFill>
              <a:latin typeface="+mn-ea"/>
            </a:endParaRPr>
          </a:p>
        </p:txBody>
      </p:sp>
      <p:pic>
        <p:nvPicPr>
          <p:cNvPr id="10" name="Picture 4"/>
          <p:cNvPicPr preferRelativeResize="0">
            <a:picLocks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1161" y="4685728"/>
            <a:ext cx="2257200" cy="169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2647186" y="5903205"/>
            <a:ext cx="23924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44000" indent="-144000">
              <a:buAutoNum type="arabicPeriod"/>
            </a:pPr>
            <a:r>
              <a:rPr lang="ko-KR" altLang="en-US" sz="1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직</a:t>
            </a:r>
            <a:r>
              <a:rPr lang="ko-KR" altLang="en-US" sz="10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파재배</a:t>
            </a:r>
            <a:endParaRPr lang="en-US" altLang="ko-KR" sz="1000" b="1" dirty="0" smtClean="0">
              <a:solidFill>
                <a:schemeClr val="tx1">
                  <a:lumMod val="85000"/>
                  <a:lumOff val="15000"/>
                </a:schemeClr>
              </a:solidFill>
              <a:latin typeface="+mn-ea"/>
            </a:endParaRPr>
          </a:p>
          <a:p>
            <a:pPr marL="144000" indent="-144000">
              <a:buAutoNum type="arabicPeriod"/>
            </a:pPr>
            <a:r>
              <a:rPr lang="ko-KR" altLang="en-US" sz="1000" b="1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무경운</a:t>
            </a:r>
            <a:r>
              <a:rPr lang="ko-KR" altLang="en-US" sz="10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 및 부분경운</a:t>
            </a:r>
            <a:endParaRPr lang="en-US" altLang="ko-KR" sz="1000" b="1" dirty="0" smtClean="0">
              <a:solidFill>
                <a:schemeClr val="tx1">
                  <a:lumMod val="85000"/>
                  <a:lumOff val="15000"/>
                </a:schemeClr>
              </a:solidFill>
              <a:latin typeface="+mn-ea"/>
            </a:endParaRPr>
          </a:p>
        </p:txBody>
      </p:sp>
      <p:pic>
        <p:nvPicPr>
          <p:cNvPr id="12" name="Picture 5"/>
          <p:cNvPicPr preferRelativeResize="0">
            <a:picLocks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44795" y="4679258"/>
            <a:ext cx="2257200" cy="169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7076092" y="5897030"/>
            <a:ext cx="23924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44000" indent="-144000">
              <a:buAutoNum type="arabicPeriod"/>
            </a:pPr>
            <a:r>
              <a:rPr lang="ko-KR" altLang="en-US" sz="10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빗물 재활용 기술</a:t>
            </a:r>
            <a:endParaRPr lang="en-US" altLang="ko-KR" sz="1000" b="1" dirty="0" smtClean="0">
              <a:solidFill>
                <a:schemeClr val="tx1">
                  <a:lumMod val="85000"/>
                  <a:lumOff val="15000"/>
                </a:schemeClr>
              </a:solidFill>
              <a:latin typeface="+mn-ea"/>
            </a:endParaRPr>
          </a:p>
          <a:p>
            <a:pPr marL="144000" indent="-144000">
              <a:buAutoNum type="arabicPeriod"/>
            </a:pPr>
            <a:r>
              <a:rPr lang="ko-KR" altLang="en-US" sz="10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논의 </a:t>
            </a:r>
            <a:r>
              <a:rPr lang="ko-KR" altLang="en-US" sz="1000" b="1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물관리</a:t>
            </a:r>
            <a:r>
              <a:rPr lang="ko-KR" altLang="en-US" sz="10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 기술</a:t>
            </a:r>
            <a:endParaRPr lang="en-US" altLang="ko-KR" sz="1000" b="1" dirty="0" smtClean="0">
              <a:solidFill>
                <a:schemeClr val="tx1">
                  <a:lumMod val="85000"/>
                  <a:lumOff val="15000"/>
                </a:schemeClr>
              </a:solidFill>
              <a:latin typeface="+mn-ea"/>
            </a:endParaRPr>
          </a:p>
        </p:txBody>
      </p:sp>
      <p:sp>
        <p:nvSpPr>
          <p:cNvPr id="15" name="직사각형 14"/>
          <p:cNvSpPr/>
          <p:nvPr/>
        </p:nvSpPr>
        <p:spPr>
          <a:xfrm>
            <a:off x="382398" y="1883793"/>
            <a:ext cx="7921625" cy="18000"/>
          </a:xfrm>
          <a:prstGeom prst="rect">
            <a:avLst/>
          </a:prstGeom>
          <a:solidFill>
            <a:srgbClr val="3F25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+mn-ea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23527" y="6535854"/>
            <a:ext cx="809739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dirty="0" smtClean="0"/>
              <a:t>(</a:t>
            </a:r>
            <a:r>
              <a:rPr lang="ko-KR" altLang="en-US" sz="1200" dirty="0" smtClean="0"/>
              <a:t>출처</a:t>
            </a:r>
            <a:r>
              <a:rPr lang="en-US" altLang="ko-KR" sz="1200" dirty="0" smtClean="0"/>
              <a:t>: </a:t>
            </a:r>
            <a:r>
              <a:rPr lang="ko-KR" altLang="en-US" sz="1200" dirty="0" err="1" smtClean="0"/>
              <a:t>저탄소농축산물인증제</a:t>
            </a:r>
            <a:r>
              <a:rPr lang="ko-KR" altLang="en-US" sz="1200" dirty="0" smtClean="0"/>
              <a:t> 설명회</a:t>
            </a:r>
            <a:r>
              <a:rPr lang="en-US" altLang="ko-KR" sz="1200" dirty="0" smtClean="0"/>
              <a:t>)</a:t>
            </a:r>
            <a:endParaRPr lang="ko-KR" altLang="en-US" sz="1200" dirty="0"/>
          </a:p>
        </p:txBody>
      </p:sp>
      <p:sp>
        <p:nvSpPr>
          <p:cNvPr id="18" name="직사각형 17"/>
          <p:cNvSpPr/>
          <p:nvPr/>
        </p:nvSpPr>
        <p:spPr>
          <a:xfrm>
            <a:off x="251520" y="115902"/>
            <a:ext cx="8829661" cy="647928"/>
          </a:xfrm>
          <a:prstGeom prst="rect">
            <a:avLst/>
          </a:prstGeom>
          <a:solidFill>
            <a:srgbClr val="1E354A"/>
          </a:solidFill>
          <a:ln w="57150">
            <a:noFill/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9" name="TextBox 18"/>
          <p:cNvSpPr txBox="1"/>
          <p:nvPr/>
        </p:nvSpPr>
        <p:spPr>
          <a:xfrm>
            <a:off x="864096" y="108283"/>
            <a:ext cx="530786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3200" b="1" dirty="0" err="1" smtClean="0">
                <a:solidFill>
                  <a:schemeClr val="bg1"/>
                </a:solidFill>
                <a:latin typeface="Arial Narrow" panose="020B0606020202030204" pitchFamily="34" charset="0"/>
              </a:rPr>
              <a:t>농축산부문</a:t>
            </a:r>
            <a:r>
              <a:rPr lang="ko-KR" altLang="en-US" sz="3600" b="1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 </a:t>
            </a:r>
            <a:r>
              <a:rPr lang="ko-KR" altLang="en-US" sz="3200" b="1" dirty="0" err="1" smtClean="0">
                <a:solidFill>
                  <a:schemeClr val="bg1"/>
                </a:solidFill>
                <a:latin typeface="Arial Narrow" panose="020B0606020202030204" pitchFamily="34" charset="0"/>
              </a:rPr>
              <a:t>저탄소</a:t>
            </a:r>
            <a:r>
              <a:rPr lang="ko-KR" altLang="en-US" sz="3200" b="1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 농업기술</a:t>
            </a:r>
          </a:p>
        </p:txBody>
      </p:sp>
      <p:sp>
        <p:nvSpPr>
          <p:cNvPr id="20" name="타원 19"/>
          <p:cNvSpPr/>
          <p:nvPr/>
        </p:nvSpPr>
        <p:spPr>
          <a:xfrm flipH="1">
            <a:off x="47343" y="28536"/>
            <a:ext cx="789030" cy="789030"/>
          </a:xfrm>
          <a:prstGeom prst="ellipse">
            <a:avLst/>
          </a:prstGeom>
          <a:solidFill>
            <a:srgbClr val="FFCDCD"/>
          </a:solidFill>
          <a:ln w="38100">
            <a:solidFill>
              <a:schemeClr val="bg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grpSp>
        <p:nvGrpSpPr>
          <p:cNvPr id="25" name="그룹 22"/>
          <p:cNvGrpSpPr>
            <a:grpSpLocks/>
          </p:cNvGrpSpPr>
          <p:nvPr/>
        </p:nvGrpSpPr>
        <p:grpSpPr bwMode="auto">
          <a:xfrm>
            <a:off x="375908" y="836711"/>
            <a:ext cx="8383066" cy="1007263"/>
            <a:chOff x="466307" y="2853528"/>
            <a:chExt cx="9316047" cy="566683"/>
          </a:xfrm>
        </p:grpSpPr>
        <p:sp>
          <p:nvSpPr>
            <p:cNvPr id="26" name="Rectangle 4"/>
            <p:cNvSpPr>
              <a:spLocks noChangeArrowheads="1"/>
            </p:cNvSpPr>
            <p:nvPr/>
          </p:nvSpPr>
          <p:spPr bwMode="auto">
            <a:xfrm>
              <a:off x="466307" y="2853528"/>
              <a:ext cx="9316047" cy="566683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ko-KR" altLang="en-US" sz="1200" b="1">
                <a:latin typeface="+mn-ea"/>
              </a:endParaRPr>
            </a:p>
          </p:txBody>
        </p:sp>
        <p:sp>
          <p:nvSpPr>
            <p:cNvPr id="27" name="AutoShape 5"/>
            <p:cNvSpPr>
              <a:spLocks noChangeArrowheads="1"/>
            </p:cNvSpPr>
            <p:nvPr/>
          </p:nvSpPr>
          <p:spPr bwMode="auto">
            <a:xfrm>
              <a:off x="606015" y="2871593"/>
              <a:ext cx="9074732" cy="523980"/>
            </a:xfrm>
            <a:prstGeom prst="roundRect">
              <a:avLst>
                <a:gd name="adj" fmla="val 11125"/>
              </a:avLst>
            </a:prstGeom>
            <a:solidFill>
              <a:schemeClr val="bg1"/>
            </a:solidFill>
            <a:ln w="6350">
              <a:noFill/>
              <a:round/>
              <a:headEnd/>
              <a:tailEnd/>
            </a:ln>
            <a:effectLst>
              <a:prstShdw prst="shdw18" dist="17961" dir="13500000">
                <a:schemeClr val="bg1">
                  <a:gamma/>
                  <a:shade val="60000"/>
                  <a:invGamma/>
                </a:schemeClr>
              </a:prstShdw>
            </a:effectLst>
          </p:spPr>
          <p:txBody>
            <a:bodyPr tIns="0" rIns="90000" bIns="0" anchor="ctr"/>
            <a:lstStyle/>
            <a:p>
              <a:pPr marL="982663" indent="-982663">
                <a:lnSpc>
                  <a:spcPts val="2200"/>
                </a:lnSpc>
                <a:defRPr/>
              </a:pPr>
              <a:r>
                <a:rPr lang="ko-KR" altLang="en-US" sz="1600" b="1" dirty="0" smtClean="0">
                  <a:latin typeface="+mn-ea"/>
                </a:rPr>
                <a:t>저탄소 농업기술이란</a:t>
              </a:r>
              <a:r>
                <a:rPr lang="en-US" altLang="ko-KR" sz="1600" b="1" dirty="0" smtClean="0">
                  <a:latin typeface="+mn-ea"/>
                </a:rPr>
                <a:t>?</a:t>
              </a:r>
            </a:p>
            <a:p>
              <a:pPr marL="982663" indent="-982663">
                <a:lnSpc>
                  <a:spcPts val="2200"/>
                </a:lnSpc>
                <a:defRPr/>
              </a:pPr>
              <a:r>
                <a:rPr lang="en-US" altLang="ko-KR" sz="1600" b="1" dirty="0" smtClean="0">
                  <a:latin typeface="+mn-ea"/>
                </a:rPr>
                <a:t>  </a:t>
              </a:r>
              <a:r>
                <a:rPr lang="ko-KR" altLang="en-US" sz="1600" b="1" dirty="0" smtClean="0">
                  <a:latin typeface="+mn-ea"/>
                </a:rPr>
                <a:t>농업부문 </a:t>
              </a:r>
              <a:r>
                <a:rPr lang="ko-KR" altLang="en-US" sz="1600" b="1" dirty="0">
                  <a:latin typeface="+mn-ea"/>
                </a:rPr>
                <a:t>온실가스 배출저감과 에너지이용 효율화에 기여하는 영농방법 및 관련 </a:t>
              </a:r>
              <a:r>
                <a:rPr lang="ko-KR" altLang="en-US" sz="1600" b="1" dirty="0" smtClean="0">
                  <a:latin typeface="+mn-ea"/>
                </a:rPr>
                <a:t>기술</a:t>
              </a:r>
            </a:p>
            <a:p>
              <a:pPr marL="1163638" indent="-1163638">
                <a:lnSpc>
                  <a:spcPts val="2200"/>
                </a:lnSpc>
                <a:defRPr/>
              </a:pPr>
              <a:r>
                <a:rPr lang="en-US" altLang="ko-KR" sz="1200" b="1" i="1" dirty="0" smtClean="0">
                  <a:latin typeface="+mn-ea"/>
                </a:rPr>
                <a:t>        </a:t>
              </a:r>
              <a:r>
                <a:rPr lang="en-US" altLang="ko-KR" sz="1200" b="1" i="1" u="sng" dirty="0" smtClean="0">
                  <a:latin typeface="+mn-ea"/>
                </a:rPr>
                <a:t>* </a:t>
              </a:r>
              <a:r>
                <a:rPr lang="ko-KR" altLang="en-US" sz="1200" b="1" i="1" u="sng" dirty="0" err="1" smtClean="0">
                  <a:latin typeface="+mn-ea"/>
                </a:rPr>
                <a:t>저탄소</a:t>
              </a:r>
              <a:r>
                <a:rPr lang="ko-KR" altLang="en-US" sz="1200" b="1" i="1" u="sng" dirty="0" smtClean="0">
                  <a:latin typeface="+mn-ea"/>
                </a:rPr>
                <a:t> 농축산물 </a:t>
              </a:r>
              <a:r>
                <a:rPr lang="ko-KR" altLang="en-US" sz="1200" b="1" i="1" u="sng" dirty="0" err="1" smtClean="0">
                  <a:latin typeface="+mn-ea"/>
                </a:rPr>
                <a:t>인증제</a:t>
              </a:r>
              <a:r>
                <a:rPr lang="ko-KR" altLang="en-US" sz="1200" b="1" i="1" u="sng" dirty="0" smtClean="0">
                  <a:latin typeface="+mn-ea"/>
                </a:rPr>
                <a:t> 운영규정 </a:t>
              </a:r>
              <a:r>
                <a:rPr lang="ko-KR" altLang="en-US" sz="1200" b="1" i="1" u="sng" dirty="0" err="1" smtClean="0">
                  <a:latin typeface="+mn-ea"/>
                </a:rPr>
                <a:t>농식품부</a:t>
              </a:r>
              <a:r>
                <a:rPr lang="ko-KR" altLang="en-US" sz="1200" b="1" i="1" u="sng" dirty="0" smtClean="0">
                  <a:latin typeface="+mn-ea"/>
                </a:rPr>
                <a:t> 고시 제</a:t>
              </a:r>
              <a:r>
                <a:rPr lang="en-US" altLang="ko-KR" sz="1200" b="1" i="1" u="sng" dirty="0" smtClean="0">
                  <a:latin typeface="+mn-ea"/>
                </a:rPr>
                <a:t>2017-76</a:t>
              </a:r>
              <a:r>
                <a:rPr lang="ko-KR" altLang="en-US" sz="1200" b="1" i="1" u="sng" dirty="0" smtClean="0">
                  <a:latin typeface="+mn-ea"/>
                </a:rPr>
                <a:t>호</a:t>
              </a:r>
              <a:endParaRPr lang="en-US" altLang="ko-KR" sz="1200" b="1" i="1" u="sng" dirty="0" smtClean="0">
                <a:latin typeface="+mn-e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672429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직사각형 4"/>
          <p:cNvSpPr/>
          <p:nvPr/>
        </p:nvSpPr>
        <p:spPr>
          <a:xfrm>
            <a:off x="251520" y="115902"/>
            <a:ext cx="8829661" cy="647928"/>
          </a:xfrm>
          <a:prstGeom prst="rect">
            <a:avLst/>
          </a:prstGeom>
          <a:solidFill>
            <a:srgbClr val="1E354A"/>
          </a:solidFill>
          <a:ln w="57150">
            <a:noFill/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1600"/>
          </a:p>
        </p:txBody>
      </p:sp>
      <p:sp>
        <p:nvSpPr>
          <p:cNvPr id="6" name="TextBox 5"/>
          <p:cNvSpPr txBox="1"/>
          <p:nvPr/>
        </p:nvSpPr>
        <p:spPr>
          <a:xfrm>
            <a:off x="864096" y="108283"/>
            <a:ext cx="760977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3200" b="1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&lt;</a:t>
            </a:r>
            <a:r>
              <a:rPr lang="ko-KR" altLang="en-US" sz="3200" b="1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식량작물</a:t>
            </a:r>
            <a:r>
              <a:rPr lang="en-US" altLang="ko-KR" sz="3200" b="1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&gt;</a:t>
            </a:r>
            <a:r>
              <a:rPr lang="ko-KR" altLang="en-US" sz="3200" b="1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 </a:t>
            </a:r>
            <a:r>
              <a:rPr lang="ko-KR" altLang="en-US" sz="3200" b="1" dirty="0" err="1" smtClean="0">
                <a:solidFill>
                  <a:schemeClr val="bg1"/>
                </a:solidFill>
                <a:latin typeface="Arial Narrow" panose="020B0606020202030204" pitchFamily="34" charset="0"/>
              </a:rPr>
              <a:t>저탄소</a:t>
            </a:r>
            <a:r>
              <a:rPr lang="ko-KR" altLang="en-US" sz="3200" b="1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 농업기술 방법 및 효과</a:t>
            </a:r>
          </a:p>
        </p:txBody>
      </p:sp>
      <p:sp>
        <p:nvSpPr>
          <p:cNvPr id="7" name="타원 6"/>
          <p:cNvSpPr/>
          <p:nvPr/>
        </p:nvSpPr>
        <p:spPr>
          <a:xfrm flipH="1">
            <a:off x="47343" y="28536"/>
            <a:ext cx="789030" cy="789030"/>
          </a:xfrm>
          <a:prstGeom prst="ellipse">
            <a:avLst/>
          </a:prstGeom>
          <a:solidFill>
            <a:srgbClr val="FFCDCD"/>
          </a:solidFill>
          <a:ln w="38100">
            <a:solidFill>
              <a:schemeClr val="bg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1600" dirty="0"/>
          </a:p>
        </p:txBody>
      </p:sp>
      <p:sp>
        <p:nvSpPr>
          <p:cNvPr id="12" name="TextBox 11"/>
          <p:cNvSpPr txBox="1"/>
          <p:nvPr/>
        </p:nvSpPr>
        <p:spPr>
          <a:xfrm>
            <a:off x="179512" y="1541240"/>
            <a:ext cx="699352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dirty="0" smtClean="0">
                <a:solidFill>
                  <a:schemeClr val="tx2">
                    <a:lumMod val="75000"/>
                  </a:schemeClr>
                </a:solidFill>
                <a:latin typeface="HY견고딕" pitchFamily="18" charset="-127"/>
                <a:ea typeface="HY견고딕" pitchFamily="18" charset="-127"/>
              </a:rPr>
              <a:t>1. </a:t>
            </a:r>
            <a:r>
              <a:rPr lang="ko-KR" altLang="en-US" sz="1400" dirty="0" smtClean="0">
                <a:solidFill>
                  <a:schemeClr val="tx2">
                    <a:lumMod val="75000"/>
                  </a:schemeClr>
                </a:solidFill>
                <a:latin typeface="HY견고딕" pitchFamily="18" charset="-127"/>
                <a:ea typeface="HY견고딕" pitchFamily="18" charset="-127"/>
              </a:rPr>
              <a:t>벼논 </a:t>
            </a:r>
            <a:r>
              <a:rPr lang="ko-KR" altLang="en-US" sz="1400" dirty="0" err="1" smtClean="0">
                <a:solidFill>
                  <a:schemeClr val="tx2">
                    <a:lumMod val="75000"/>
                  </a:schemeClr>
                </a:solidFill>
                <a:latin typeface="HY견고딕" pitchFamily="18" charset="-127"/>
                <a:ea typeface="HY견고딕" pitchFamily="18" charset="-127"/>
              </a:rPr>
              <a:t>물관리</a:t>
            </a:r>
            <a:r>
              <a:rPr lang="ko-KR" altLang="en-US" sz="1400" dirty="0" smtClean="0">
                <a:solidFill>
                  <a:schemeClr val="tx2">
                    <a:lumMod val="75000"/>
                  </a:schemeClr>
                </a:solidFill>
                <a:latin typeface="HY견고딕" pitchFamily="18" charset="-127"/>
                <a:ea typeface="HY견고딕" pitchFamily="18" charset="-127"/>
              </a:rPr>
              <a:t> 방법</a:t>
            </a:r>
            <a:endParaRPr lang="ko-KR" altLang="en-US" sz="1400" dirty="0">
              <a:solidFill>
                <a:schemeClr val="tx2">
                  <a:lumMod val="75000"/>
                </a:schemeClr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51521" y="1933543"/>
            <a:ext cx="46805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dirty="0" smtClean="0">
                <a:latin typeface="HY견고딕" pitchFamily="18" charset="-127"/>
                <a:ea typeface="HY견고딕" pitchFamily="18" charset="-127"/>
              </a:rPr>
              <a:t>1) </a:t>
            </a:r>
            <a:r>
              <a:rPr lang="ko-KR" altLang="en-US" sz="1400" dirty="0" smtClean="0">
                <a:latin typeface="HY견고딕" pitchFamily="18" charset="-127"/>
                <a:ea typeface="HY견고딕" pitchFamily="18" charset="-127"/>
              </a:rPr>
              <a:t>중간 </a:t>
            </a:r>
            <a:r>
              <a:rPr lang="ko-KR" altLang="en-US" sz="1400" dirty="0" err="1" smtClean="0">
                <a:latin typeface="HY견고딕" pitchFamily="18" charset="-127"/>
                <a:ea typeface="HY견고딕" pitchFamily="18" charset="-127"/>
              </a:rPr>
              <a:t>물떼기</a:t>
            </a:r>
            <a:r>
              <a:rPr lang="en-US" altLang="ko-KR" sz="1400" dirty="0" smtClean="0">
                <a:latin typeface="HY견고딕" pitchFamily="18" charset="-127"/>
                <a:ea typeface="HY견고딕" pitchFamily="18" charset="-127"/>
              </a:rPr>
              <a:t>(</a:t>
            </a:r>
            <a:r>
              <a:rPr lang="ko-KR" altLang="en-US" sz="1400" dirty="0" smtClean="0">
                <a:latin typeface="HY견고딕" pitchFamily="18" charset="-127"/>
                <a:ea typeface="HY견고딕" pitchFamily="18" charset="-127"/>
              </a:rPr>
              <a:t>간단관개</a:t>
            </a:r>
            <a:r>
              <a:rPr lang="en-US" altLang="ko-KR" sz="1400" dirty="0" smtClean="0">
                <a:latin typeface="HY견고딕" pitchFamily="18" charset="-127"/>
                <a:ea typeface="HY견고딕" pitchFamily="18" charset="-127"/>
              </a:rPr>
              <a:t>)</a:t>
            </a:r>
            <a:endParaRPr lang="ko-KR" altLang="en-US" sz="1400" dirty="0"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95536" y="2210542"/>
            <a:ext cx="38884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200" b="1" dirty="0" smtClean="0">
                <a:latin typeface="+mj-ea"/>
                <a:ea typeface="+mj-ea"/>
              </a:rPr>
              <a:t>벼 이앙 후 한 달간 논물을 깊이 대고 </a:t>
            </a:r>
            <a:r>
              <a:rPr lang="en-US" altLang="ko-KR" sz="1200" b="1" dirty="0" smtClean="0">
                <a:solidFill>
                  <a:srgbClr val="FF0000"/>
                </a:solidFill>
                <a:latin typeface="+mj-ea"/>
                <a:ea typeface="+mj-ea"/>
              </a:rPr>
              <a:t>2~3</a:t>
            </a:r>
            <a:r>
              <a:rPr lang="ko-KR" altLang="en-US" sz="1200" b="1" dirty="0" smtClean="0">
                <a:solidFill>
                  <a:srgbClr val="FF0000"/>
                </a:solidFill>
                <a:latin typeface="+mj-ea"/>
                <a:ea typeface="+mj-ea"/>
              </a:rPr>
              <a:t>주 정도 물을 </a:t>
            </a:r>
            <a:r>
              <a:rPr lang="ko-KR" altLang="en-US" sz="1200" b="1" dirty="0" err="1" smtClean="0">
                <a:solidFill>
                  <a:srgbClr val="FF0000"/>
                </a:solidFill>
                <a:latin typeface="+mj-ea"/>
                <a:ea typeface="+mj-ea"/>
              </a:rPr>
              <a:t>뗴서</a:t>
            </a:r>
            <a:r>
              <a:rPr lang="ko-KR" altLang="en-US" sz="1200" b="1" dirty="0" smtClean="0">
                <a:latin typeface="+mj-ea"/>
                <a:ea typeface="+mj-ea"/>
              </a:rPr>
              <a:t> 논바닥에 실금이 보이면 물을 다시 대어줌</a:t>
            </a:r>
            <a:endParaRPr lang="ko-KR" altLang="en-US" sz="1200" b="1" dirty="0">
              <a:latin typeface="+mj-ea"/>
              <a:ea typeface="+mj-ea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211960" y="1916831"/>
            <a:ext cx="46805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dirty="0" smtClean="0">
                <a:latin typeface="HY견고딕" pitchFamily="18" charset="-127"/>
                <a:ea typeface="HY견고딕" pitchFamily="18" charset="-127"/>
              </a:rPr>
              <a:t>2) </a:t>
            </a:r>
            <a:r>
              <a:rPr lang="ko-KR" altLang="en-US" sz="1400" dirty="0" smtClean="0">
                <a:latin typeface="HY견고딕" pitchFamily="18" charset="-127"/>
                <a:ea typeface="HY견고딕" pitchFamily="18" charset="-127"/>
              </a:rPr>
              <a:t>논물 걸러대기</a:t>
            </a:r>
            <a:endParaRPr lang="ko-KR" altLang="en-US" sz="1400" dirty="0"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427984" y="2204863"/>
            <a:ext cx="443717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200" b="1" dirty="0" smtClean="0">
                <a:latin typeface="+mj-ea"/>
                <a:ea typeface="+mj-ea"/>
              </a:rPr>
              <a:t>벼 이앙 후 한 달간 논물을 깊이 댄 후 </a:t>
            </a:r>
            <a:r>
              <a:rPr lang="ko-KR" altLang="en-US" sz="1200" b="1" dirty="0" smtClean="0">
                <a:solidFill>
                  <a:srgbClr val="FF0000"/>
                </a:solidFill>
                <a:latin typeface="+mj-ea"/>
                <a:ea typeface="+mj-ea"/>
              </a:rPr>
              <a:t>논물을 얕게</a:t>
            </a:r>
            <a:r>
              <a:rPr lang="en-US" altLang="ko-KR" sz="1200" b="1" dirty="0" smtClean="0">
                <a:solidFill>
                  <a:srgbClr val="FF0000"/>
                </a:solidFill>
                <a:latin typeface="+mj-ea"/>
                <a:ea typeface="+mj-ea"/>
              </a:rPr>
              <a:t>(3~5cm)</a:t>
            </a:r>
            <a:r>
              <a:rPr lang="ko-KR" altLang="en-US" sz="1200" b="1" dirty="0" smtClean="0">
                <a:solidFill>
                  <a:srgbClr val="FF0000"/>
                </a:solidFill>
                <a:latin typeface="+mj-ea"/>
                <a:ea typeface="+mj-ea"/>
              </a:rPr>
              <a:t>대고 자연적으로 말리</a:t>
            </a:r>
            <a:r>
              <a:rPr lang="ko-KR" altLang="en-US" sz="1200" b="1" dirty="0" smtClean="0">
                <a:latin typeface="+mj-ea"/>
                <a:ea typeface="+mj-ea"/>
              </a:rPr>
              <a:t>며 다시 얕게 대어줌</a:t>
            </a:r>
            <a:r>
              <a:rPr lang="en-US" altLang="ko-KR" sz="1200" b="1" dirty="0" smtClean="0">
                <a:latin typeface="+mj-ea"/>
                <a:ea typeface="+mj-ea"/>
              </a:rPr>
              <a:t>, </a:t>
            </a:r>
            <a:r>
              <a:rPr lang="ko-KR" altLang="en-US" sz="1200" b="1" dirty="0" smtClean="0">
                <a:latin typeface="+mj-ea"/>
                <a:ea typeface="+mj-ea"/>
              </a:rPr>
              <a:t>벼 이삭이 익을 때까지 반복함</a:t>
            </a:r>
            <a:endParaRPr lang="ko-KR" altLang="en-US" sz="1200" b="1" dirty="0">
              <a:latin typeface="+mj-ea"/>
              <a:ea typeface="+mj-ea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79512" y="3140967"/>
            <a:ext cx="349676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dirty="0" smtClean="0">
                <a:solidFill>
                  <a:schemeClr val="tx2">
                    <a:lumMod val="75000"/>
                  </a:schemeClr>
                </a:solidFill>
                <a:latin typeface="HY견고딕" pitchFamily="18" charset="-127"/>
                <a:ea typeface="HY견고딕" pitchFamily="18" charset="-127"/>
              </a:rPr>
              <a:t>2. </a:t>
            </a:r>
            <a:r>
              <a:rPr lang="ko-KR" altLang="en-US" sz="1400" dirty="0" smtClean="0">
                <a:solidFill>
                  <a:schemeClr val="tx2">
                    <a:lumMod val="75000"/>
                  </a:schemeClr>
                </a:solidFill>
                <a:latin typeface="HY견고딕" pitchFamily="18" charset="-127"/>
                <a:ea typeface="HY견고딕" pitchFamily="18" charset="-127"/>
              </a:rPr>
              <a:t>벼 생육과정 별 </a:t>
            </a:r>
            <a:r>
              <a:rPr lang="ko-KR" altLang="en-US" sz="1400" dirty="0" err="1" smtClean="0">
                <a:solidFill>
                  <a:schemeClr val="tx2">
                    <a:lumMod val="75000"/>
                  </a:schemeClr>
                </a:solidFill>
                <a:latin typeface="HY견고딕" pitchFamily="18" charset="-127"/>
                <a:ea typeface="HY견고딕" pitchFamily="18" charset="-127"/>
              </a:rPr>
              <a:t>물관리</a:t>
            </a:r>
            <a:r>
              <a:rPr lang="ko-KR" altLang="en-US" sz="1400" dirty="0" smtClean="0">
                <a:solidFill>
                  <a:schemeClr val="tx2">
                    <a:lumMod val="75000"/>
                  </a:schemeClr>
                </a:solidFill>
                <a:latin typeface="HY견고딕" pitchFamily="18" charset="-127"/>
                <a:ea typeface="HY견고딕" pitchFamily="18" charset="-127"/>
              </a:rPr>
              <a:t> 방법</a:t>
            </a:r>
            <a:endParaRPr lang="ko-KR" altLang="en-US" sz="1400" dirty="0">
              <a:solidFill>
                <a:schemeClr val="tx2">
                  <a:lumMod val="75000"/>
                </a:schemeClr>
              </a:solidFill>
              <a:latin typeface="HY견고딕" pitchFamily="18" charset="-127"/>
              <a:ea typeface="HY견고딕" pitchFamily="18" charset="-127"/>
            </a:endParaRPr>
          </a:p>
        </p:txBody>
      </p:sp>
      <p:pic>
        <p:nvPicPr>
          <p:cNvPr id="21" name="그림 2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909" y="3520752"/>
            <a:ext cx="3822703" cy="2428528"/>
          </a:xfrm>
          <a:prstGeom prst="rect">
            <a:avLst/>
          </a:prstGeom>
        </p:spPr>
      </p:pic>
      <p:sp>
        <p:nvSpPr>
          <p:cNvPr id="22" name="TextBox 21"/>
          <p:cNvSpPr txBox="1"/>
          <p:nvPr/>
        </p:nvSpPr>
        <p:spPr>
          <a:xfrm>
            <a:off x="4211960" y="3140967"/>
            <a:ext cx="349676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dirty="0" smtClean="0">
                <a:solidFill>
                  <a:schemeClr val="tx2">
                    <a:lumMod val="75000"/>
                  </a:schemeClr>
                </a:solidFill>
                <a:latin typeface="HY견고딕" pitchFamily="18" charset="-127"/>
                <a:ea typeface="HY견고딕" pitchFamily="18" charset="-127"/>
              </a:rPr>
              <a:t>3. </a:t>
            </a:r>
            <a:r>
              <a:rPr lang="ko-KR" altLang="en-US" sz="1400" dirty="0" smtClean="0">
                <a:solidFill>
                  <a:schemeClr val="tx2">
                    <a:lumMod val="75000"/>
                  </a:schemeClr>
                </a:solidFill>
                <a:latin typeface="HY견고딕" pitchFamily="18" charset="-127"/>
                <a:ea typeface="HY견고딕" pitchFamily="18" charset="-127"/>
              </a:rPr>
              <a:t>논물 걸러대기 효과</a:t>
            </a:r>
            <a:endParaRPr lang="ko-KR" altLang="en-US" sz="1400" dirty="0">
              <a:solidFill>
                <a:schemeClr val="tx2">
                  <a:lumMod val="75000"/>
                </a:schemeClr>
              </a:solidFill>
              <a:latin typeface="HY견고딕" pitchFamily="18" charset="-127"/>
              <a:ea typeface="HY견고딕" pitchFamily="18" charset="-127"/>
            </a:endParaRPr>
          </a:p>
        </p:txBody>
      </p:sp>
      <p:pic>
        <p:nvPicPr>
          <p:cNvPr id="24" name="그림 2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7658" y="3558652"/>
            <a:ext cx="2440884" cy="1886572"/>
          </a:xfrm>
          <a:prstGeom prst="rect">
            <a:avLst/>
          </a:prstGeom>
        </p:spPr>
      </p:pic>
      <p:pic>
        <p:nvPicPr>
          <p:cNvPr id="25" name="그림 2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0232" y="3556975"/>
            <a:ext cx="2420949" cy="1888169"/>
          </a:xfrm>
          <a:prstGeom prst="rect">
            <a:avLst/>
          </a:prstGeom>
        </p:spPr>
      </p:pic>
      <p:sp>
        <p:nvSpPr>
          <p:cNvPr id="27" name="직사각형 26"/>
          <p:cNvSpPr/>
          <p:nvPr/>
        </p:nvSpPr>
        <p:spPr>
          <a:xfrm>
            <a:off x="179512" y="971436"/>
            <a:ext cx="3564840" cy="37388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Arial" charset="0"/>
              </a:rPr>
              <a:t>A. </a:t>
            </a:r>
            <a:r>
              <a:rPr lang="ko-KR" altLang="en-US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Arial" charset="0"/>
              </a:rPr>
              <a:t>벼논 </a:t>
            </a:r>
            <a:r>
              <a:rPr lang="ko-KR" altLang="en-US" sz="1400" b="1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Arial" charset="0"/>
              </a:rPr>
              <a:t>물관리</a:t>
            </a:r>
            <a:r>
              <a:rPr lang="ko-KR" altLang="en-US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Arial" charset="0"/>
              </a:rPr>
              <a:t> 기술</a:t>
            </a:r>
            <a:endParaRPr kumimoji="0" lang="en-US" altLang="ko-KR" sz="1400" b="1" dirty="0" smtClean="0">
              <a:solidFill>
                <a:schemeClr val="tx1">
                  <a:lumMod val="85000"/>
                  <a:lumOff val="15000"/>
                </a:schemeClr>
              </a:solidFill>
              <a:latin typeface="+mn-ea"/>
              <a:cs typeface="Arial" charset="0"/>
            </a:endParaRPr>
          </a:p>
        </p:txBody>
      </p:sp>
      <p:sp>
        <p:nvSpPr>
          <p:cNvPr id="2" name="모서리가 둥근 직사각형 1"/>
          <p:cNvSpPr/>
          <p:nvPr/>
        </p:nvSpPr>
        <p:spPr>
          <a:xfrm>
            <a:off x="179512" y="1523988"/>
            <a:ext cx="8685645" cy="1400956"/>
          </a:xfrm>
          <a:prstGeom prst="roundRect">
            <a:avLst/>
          </a:prstGeom>
          <a:noFill/>
          <a:ln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9700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직사각형 4"/>
          <p:cNvSpPr/>
          <p:nvPr/>
        </p:nvSpPr>
        <p:spPr>
          <a:xfrm>
            <a:off x="251520" y="115902"/>
            <a:ext cx="8829661" cy="647928"/>
          </a:xfrm>
          <a:prstGeom prst="rect">
            <a:avLst/>
          </a:prstGeom>
          <a:solidFill>
            <a:srgbClr val="1E354A"/>
          </a:solidFill>
          <a:ln w="57150">
            <a:noFill/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1600"/>
          </a:p>
        </p:txBody>
      </p:sp>
      <p:sp>
        <p:nvSpPr>
          <p:cNvPr id="6" name="TextBox 5"/>
          <p:cNvSpPr txBox="1"/>
          <p:nvPr/>
        </p:nvSpPr>
        <p:spPr>
          <a:xfrm>
            <a:off x="864096" y="108283"/>
            <a:ext cx="760977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3200" b="1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&lt;</a:t>
            </a:r>
            <a:r>
              <a:rPr lang="ko-KR" altLang="en-US" sz="3200" b="1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식량작물</a:t>
            </a:r>
            <a:r>
              <a:rPr lang="en-US" altLang="ko-KR" sz="3200" b="1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&gt;</a:t>
            </a:r>
            <a:r>
              <a:rPr lang="ko-KR" altLang="en-US" sz="3200" b="1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 </a:t>
            </a:r>
            <a:r>
              <a:rPr lang="ko-KR" altLang="en-US" sz="3200" b="1" dirty="0" err="1" smtClean="0">
                <a:solidFill>
                  <a:schemeClr val="bg1"/>
                </a:solidFill>
                <a:latin typeface="Arial Narrow" panose="020B0606020202030204" pitchFamily="34" charset="0"/>
              </a:rPr>
              <a:t>저탄소</a:t>
            </a:r>
            <a:r>
              <a:rPr lang="ko-KR" altLang="en-US" sz="3200" b="1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 농업기술 방법 및 효과</a:t>
            </a:r>
          </a:p>
        </p:txBody>
      </p:sp>
      <p:sp>
        <p:nvSpPr>
          <p:cNvPr id="7" name="타원 6"/>
          <p:cNvSpPr/>
          <p:nvPr/>
        </p:nvSpPr>
        <p:spPr>
          <a:xfrm flipH="1">
            <a:off x="47343" y="28536"/>
            <a:ext cx="789030" cy="789030"/>
          </a:xfrm>
          <a:prstGeom prst="ellipse">
            <a:avLst/>
          </a:prstGeom>
          <a:solidFill>
            <a:srgbClr val="FFCDCD"/>
          </a:solidFill>
          <a:ln w="38100">
            <a:solidFill>
              <a:schemeClr val="bg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1600" dirty="0"/>
          </a:p>
        </p:txBody>
      </p:sp>
      <p:sp>
        <p:nvSpPr>
          <p:cNvPr id="28" name="직사각형 27"/>
          <p:cNvSpPr/>
          <p:nvPr/>
        </p:nvSpPr>
        <p:spPr>
          <a:xfrm>
            <a:off x="179512" y="966883"/>
            <a:ext cx="3564840" cy="37388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Arial" charset="0"/>
              </a:rPr>
              <a:t>B. </a:t>
            </a:r>
            <a:r>
              <a:rPr lang="ko-KR" altLang="en-US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Arial" charset="0"/>
              </a:rPr>
              <a:t>화학비료 절감 기술</a:t>
            </a:r>
            <a:endParaRPr kumimoji="0" lang="en-US" altLang="ko-KR" sz="1400" b="1" dirty="0" smtClean="0">
              <a:solidFill>
                <a:schemeClr val="tx1">
                  <a:lumMod val="85000"/>
                  <a:lumOff val="15000"/>
                </a:schemeClr>
              </a:solidFill>
              <a:latin typeface="+mn-ea"/>
              <a:cs typeface="Arial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79513" y="1988840"/>
            <a:ext cx="411184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dirty="0" smtClean="0">
                <a:latin typeface="HY견고딕" pitchFamily="18" charset="-127"/>
                <a:ea typeface="HY견고딕" pitchFamily="18" charset="-127"/>
              </a:rPr>
              <a:t>1) </a:t>
            </a:r>
            <a:r>
              <a:rPr lang="ko-KR" altLang="en-US" sz="1400" dirty="0" smtClean="0">
                <a:latin typeface="HY견고딕" pitchFamily="18" charset="-127"/>
                <a:ea typeface="HY견고딕" pitchFamily="18" charset="-127"/>
              </a:rPr>
              <a:t>적정 양분 투입</a:t>
            </a:r>
            <a:endParaRPr lang="ko-KR" altLang="en-US" sz="1400" dirty="0"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4283968" y="1988840"/>
            <a:ext cx="27796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dirty="0" smtClean="0">
                <a:latin typeface="HY견고딕" pitchFamily="18" charset="-127"/>
                <a:ea typeface="HY견고딕" pitchFamily="18" charset="-127"/>
              </a:rPr>
              <a:t>2) </a:t>
            </a:r>
            <a:r>
              <a:rPr lang="ko-KR" altLang="en-US" sz="1400" dirty="0" smtClean="0">
                <a:latin typeface="HY견고딕" pitchFamily="18" charset="-127"/>
                <a:ea typeface="HY견고딕" pitchFamily="18" charset="-127"/>
              </a:rPr>
              <a:t>외부 양분투입 감축</a:t>
            </a:r>
            <a:endParaRPr lang="ko-KR" altLang="en-US" sz="1400" dirty="0"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323528" y="2265839"/>
            <a:ext cx="367240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b="1" dirty="0" smtClean="0">
                <a:latin typeface="+mj-ea"/>
                <a:ea typeface="+mj-ea"/>
              </a:rPr>
              <a:t>- </a:t>
            </a:r>
            <a:r>
              <a:rPr lang="ko-KR" altLang="en-US" sz="1200" b="1" dirty="0" smtClean="0">
                <a:latin typeface="+mj-ea"/>
                <a:ea typeface="+mj-ea"/>
              </a:rPr>
              <a:t>토양 검증을 받고 비료사용 처방서 준수</a:t>
            </a:r>
            <a:endParaRPr lang="ko-KR" altLang="en-US" sz="1200" b="1" dirty="0">
              <a:latin typeface="+mj-ea"/>
              <a:ea typeface="+mj-ea"/>
            </a:endParaRPr>
          </a:p>
        </p:txBody>
      </p:sp>
      <p:pic>
        <p:nvPicPr>
          <p:cNvPr id="32" name="그림 31"/>
          <p:cNvPicPr preferRelativeResize="0">
            <a:picLocks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2796" y="2636913"/>
            <a:ext cx="1256400" cy="1047600"/>
          </a:xfrm>
          <a:prstGeom prst="rect">
            <a:avLst/>
          </a:prstGeom>
        </p:spPr>
      </p:pic>
      <p:sp>
        <p:nvSpPr>
          <p:cNvPr id="33" name="TextBox 32"/>
          <p:cNvSpPr txBox="1"/>
          <p:nvPr/>
        </p:nvSpPr>
        <p:spPr>
          <a:xfrm>
            <a:off x="467544" y="3717032"/>
            <a:ext cx="182420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b="1" dirty="0" smtClean="0">
                <a:latin typeface="+mj-ea"/>
                <a:ea typeface="+mj-ea"/>
              </a:rPr>
              <a:t>&lt;</a:t>
            </a:r>
            <a:r>
              <a:rPr lang="ko-KR" altLang="en-US" sz="1200" b="1" dirty="0" smtClean="0">
                <a:latin typeface="+mj-ea"/>
                <a:ea typeface="+mj-ea"/>
              </a:rPr>
              <a:t>토양 검증 의뢰</a:t>
            </a:r>
            <a:r>
              <a:rPr lang="en-US" altLang="ko-KR" sz="1200" b="1" dirty="0" smtClean="0">
                <a:latin typeface="+mj-ea"/>
                <a:ea typeface="+mj-ea"/>
              </a:rPr>
              <a:t>&gt;</a:t>
            </a:r>
            <a:endParaRPr lang="ko-KR" altLang="en-US" sz="1200" b="1" dirty="0">
              <a:latin typeface="+mj-ea"/>
              <a:ea typeface="+mj-ea"/>
            </a:endParaRPr>
          </a:p>
        </p:txBody>
      </p:sp>
      <p:pic>
        <p:nvPicPr>
          <p:cNvPr id="34" name="그림 33"/>
          <p:cNvPicPr preferRelativeResize="0">
            <a:picLocks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1327" y="2636914"/>
            <a:ext cx="1256400" cy="1047600"/>
          </a:xfrm>
          <a:prstGeom prst="rect">
            <a:avLst/>
          </a:prstGeom>
        </p:spPr>
      </p:pic>
      <p:sp>
        <p:nvSpPr>
          <p:cNvPr id="35" name="TextBox 34"/>
          <p:cNvSpPr txBox="1"/>
          <p:nvPr/>
        </p:nvSpPr>
        <p:spPr>
          <a:xfrm>
            <a:off x="2195736" y="3717032"/>
            <a:ext cx="20162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b="1" dirty="0" smtClean="0">
                <a:latin typeface="+mj-ea"/>
                <a:ea typeface="+mj-ea"/>
              </a:rPr>
              <a:t>&lt;</a:t>
            </a:r>
            <a:r>
              <a:rPr lang="ko-KR" altLang="en-US" sz="1200" b="1" dirty="0" smtClean="0">
                <a:latin typeface="+mj-ea"/>
                <a:ea typeface="+mj-ea"/>
              </a:rPr>
              <a:t>비료사용 처방서</a:t>
            </a:r>
            <a:r>
              <a:rPr lang="en-US" altLang="ko-KR" sz="1200" b="1" dirty="0" smtClean="0">
                <a:latin typeface="+mj-ea"/>
                <a:ea typeface="+mj-ea"/>
              </a:rPr>
              <a:t>&gt;</a:t>
            </a:r>
            <a:endParaRPr lang="ko-KR" altLang="en-US" sz="1200" b="1" dirty="0">
              <a:latin typeface="+mj-ea"/>
              <a:ea typeface="+mj-ea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4379178" y="2265839"/>
            <a:ext cx="376460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b="1" dirty="0" smtClean="0">
                <a:latin typeface="+mj-ea"/>
                <a:ea typeface="+mj-ea"/>
              </a:rPr>
              <a:t>- </a:t>
            </a:r>
            <a:r>
              <a:rPr lang="ko-KR" altLang="en-US" sz="1200" b="1" dirty="0" err="1" smtClean="0">
                <a:latin typeface="+mj-ea"/>
                <a:ea typeface="+mj-ea"/>
              </a:rPr>
              <a:t>휴경기</a:t>
            </a:r>
            <a:r>
              <a:rPr lang="ko-KR" altLang="en-US" sz="1200" b="1" dirty="0" smtClean="0">
                <a:latin typeface="+mj-ea"/>
                <a:ea typeface="+mj-ea"/>
              </a:rPr>
              <a:t> 풋거름</a:t>
            </a:r>
            <a:r>
              <a:rPr lang="en-US" altLang="ko-KR" sz="1200" b="1" dirty="0" smtClean="0">
                <a:latin typeface="+mj-ea"/>
                <a:ea typeface="+mj-ea"/>
              </a:rPr>
              <a:t>(</a:t>
            </a:r>
            <a:r>
              <a:rPr lang="ko-KR" altLang="en-US" sz="1200" b="1" dirty="0" smtClean="0">
                <a:latin typeface="+mj-ea"/>
                <a:ea typeface="+mj-ea"/>
              </a:rPr>
              <a:t>녹비</a:t>
            </a:r>
            <a:r>
              <a:rPr lang="en-US" altLang="ko-KR" sz="1200" b="1" dirty="0" smtClean="0">
                <a:latin typeface="+mj-ea"/>
                <a:ea typeface="+mj-ea"/>
              </a:rPr>
              <a:t>)</a:t>
            </a:r>
            <a:r>
              <a:rPr lang="ko-KR" altLang="en-US" sz="1200" b="1" dirty="0" smtClean="0">
                <a:latin typeface="+mj-ea"/>
                <a:ea typeface="+mj-ea"/>
              </a:rPr>
              <a:t>작물 재배 및 토양환원</a:t>
            </a:r>
            <a:endParaRPr lang="ko-KR" altLang="en-US" sz="1200" b="1" dirty="0">
              <a:latin typeface="+mj-ea"/>
              <a:ea typeface="+mj-ea"/>
            </a:endParaRPr>
          </a:p>
        </p:txBody>
      </p:sp>
      <p:pic>
        <p:nvPicPr>
          <p:cNvPr id="37" name="그림 36"/>
          <p:cNvPicPr preferRelativeResize="0">
            <a:picLocks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5113" y="2632657"/>
            <a:ext cx="1256400" cy="1047600"/>
          </a:xfrm>
          <a:prstGeom prst="rect">
            <a:avLst/>
          </a:prstGeom>
        </p:spPr>
      </p:pic>
      <p:pic>
        <p:nvPicPr>
          <p:cNvPr id="38" name="그림 37"/>
          <p:cNvPicPr preferRelativeResize="0">
            <a:picLocks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73928" y="2632657"/>
            <a:ext cx="1256400" cy="1047600"/>
          </a:xfrm>
          <a:prstGeom prst="rect">
            <a:avLst/>
          </a:prstGeom>
        </p:spPr>
      </p:pic>
      <p:sp>
        <p:nvSpPr>
          <p:cNvPr id="39" name="TextBox 38"/>
          <p:cNvSpPr txBox="1"/>
          <p:nvPr/>
        </p:nvSpPr>
        <p:spPr>
          <a:xfrm>
            <a:off x="4399368" y="3717032"/>
            <a:ext cx="253010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b="1" dirty="0" smtClean="0">
                <a:latin typeface="+mj-ea"/>
                <a:ea typeface="+mj-ea"/>
              </a:rPr>
              <a:t>&lt;</a:t>
            </a:r>
            <a:r>
              <a:rPr lang="ko-KR" altLang="en-US" sz="1200" b="1" dirty="0" err="1" smtClean="0">
                <a:latin typeface="+mj-ea"/>
                <a:ea typeface="+mj-ea"/>
              </a:rPr>
              <a:t>휴경기</a:t>
            </a:r>
            <a:r>
              <a:rPr lang="ko-KR" altLang="en-US" sz="1200" b="1" dirty="0" smtClean="0">
                <a:latin typeface="+mj-ea"/>
                <a:ea typeface="+mj-ea"/>
              </a:rPr>
              <a:t> 풋거름작물 재배</a:t>
            </a:r>
            <a:r>
              <a:rPr lang="en-US" altLang="ko-KR" sz="1200" b="1" dirty="0" smtClean="0">
                <a:latin typeface="+mj-ea"/>
                <a:ea typeface="+mj-ea"/>
              </a:rPr>
              <a:t>&gt;</a:t>
            </a:r>
            <a:endParaRPr lang="ko-KR" altLang="en-US" sz="1200" b="1" dirty="0">
              <a:latin typeface="+mj-ea"/>
              <a:ea typeface="+mj-ea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6372201" y="3717032"/>
            <a:ext cx="216023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b="1" dirty="0" smtClean="0">
                <a:latin typeface="+mj-ea"/>
                <a:ea typeface="+mj-ea"/>
              </a:rPr>
              <a:t>&lt;</a:t>
            </a:r>
            <a:r>
              <a:rPr lang="ko-KR" altLang="en-US" sz="1200" b="1" dirty="0" smtClean="0">
                <a:latin typeface="+mj-ea"/>
                <a:ea typeface="+mj-ea"/>
              </a:rPr>
              <a:t>풋거름작물 토양 환원</a:t>
            </a:r>
            <a:r>
              <a:rPr lang="en-US" altLang="ko-KR" sz="1200" b="1" dirty="0" smtClean="0">
                <a:latin typeface="+mj-ea"/>
                <a:ea typeface="+mj-ea"/>
              </a:rPr>
              <a:t>&gt;</a:t>
            </a:r>
            <a:endParaRPr lang="ko-KR" altLang="en-US" sz="1200" b="1" dirty="0">
              <a:latin typeface="+mj-ea"/>
              <a:ea typeface="+mj-ea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251520" y="4407452"/>
            <a:ext cx="198890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dirty="0" smtClean="0">
                <a:solidFill>
                  <a:schemeClr val="tx2">
                    <a:lumMod val="75000"/>
                  </a:schemeClr>
                </a:solidFill>
                <a:latin typeface="HY견고딕" pitchFamily="18" charset="-127"/>
                <a:ea typeface="HY견고딕" pitchFamily="18" charset="-127"/>
              </a:rPr>
              <a:t>2. </a:t>
            </a:r>
            <a:r>
              <a:rPr lang="ko-KR" altLang="en-US" sz="1400" dirty="0" smtClean="0">
                <a:solidFill>
                  <a:schemeClr val="tx2">
                    <a:lumMod val="75000"/>
                  </a:schemeClr>
                </a:solidFill>
                <a:latin typeface="HY견고딕" pitchFamily="18" charset="-127"/>
                <a:ea typeface="HY견고딕" pitchFamily="18" charset="-127"/>
              </a:rPr>
              <a:t>활동효과</a:t>
            </a:r>
            <a:endParaRPr lang="ko-KR" altLang="en-US" sz="1400" dirty="0">
              <a:solidFill>
                <a:schemeClr val="tx2">
                  <a:lumMod val="75000"/>
                </a:schemeClr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296205" y="4714534"/>
            <a:ext cx="234026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u"/>
            </a:pPr>
            <a:r>
              <a:rPr lang="ko-KR" altLang="en-US" sz="1200" dirty="0" smtClean="0">
                <a:latin typeface="HY견고딕" pitchFamily="18" charset="-127"/>
                <a:ea typeface="HY견고딕" pitchFamily="18" charset="-127"/>
              </a:rPr>
              <a:t>적정 양분 투입</a:t>
            </a:r>
            <a:endParaRPr lang="ko-KR" altLang="en-US" sz="1200" dirty="0"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440220" y="5017955"/>
            <a:ext cx="698348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b="1" dirty="0" smtClean="0">
                <a:latin typeface="+mj-ea"/>
                <a:ea typeface="+mj-ea"/>
              </a:rPr>
              <a:t>- </a:t>
            </a:r>
            <a:r>
              <a:rPr lang="ko-KR" altLang="en-US" sz="1200" b="1" dirty="0" smtClean="0">
                <a:latin typeface="+mj-ea"/>
                <a:ea typeface="+mj-ea"/>
              </a:rPr>
              <a:t>작물 수확량은 유지하면서 최소의 비료를 사용하므로 </a:t>
            </a:r>
            <a:r>
              <a:rPr lang="ko-KR" altLang="en-US" sz="1200" b="1" dirty="0" smtClean="0">
                <a:solidFill>
                  <a:srgbClr val="FF0000"/>
                </a:solidFill>
                <a:latin typeface="+mj-ea"/>
                <a:ea typeface="+mj-ea"/>
              </a:rPr>
              <a:t>비료구입 비용 </a:t>
            </a:r>
            <a:r>
              <a:rPr lang="en-US" altLang="ko-KR" sz="1200" b="1" dirty="0" smtClean="0">
                <a:solidFill>
                  <a:srgbClr val="FF0000"/>
                </a:solidFill>
                <a:latin typeface="+mj-ea"/>
                <a:ea typeface="+mj-ea"/>
              </a:rPr>
              <a:t>29~40% </a:t>
            </a:r>
            <a:r>
              <a:rPr lang="ko-KR" altLang="en-US" sz="1200" b="1" dirty="0" smtClean="0">
                <a:solidFill>
                  <a:srgbClr val="FF0000"/>
                </a:solidFill>
                <a:latin typeface="+mj-ea"/>
                <a:ea typeface="+mj-ea"/>
              </a:rPr>
              <a:t>절감</a:t>
            </a:r>
            <a:endParaRPr lang="ko-KR" altLang="en-US" sz="1200" b="1" dirty="0">
              <a:solidFill>
                <a:srgbClr val="FF0000"/>
              </a:solidFill>
              <a:latin typeface="+mj-ea"/>
              <a:ea typeface="+mj-ea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440220" y="5275556"/>
            <a:ext cx="698348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b="1" dirty="0" smtClean="0">
                <a:latin typeface="+mj-ea"/>
                <a:ea typeface="+mj-ea"/>
              </a:rPr>
              <a:t>- </a:t>
            </a:r>
            <a:r>
              <a:rPr lang="ko-KR" altLang="en-US" sz="1200" b="1" dirty="0" smtClean="0">
                <a:latin typeface="+mj-ea"/>
                <a:ea typeface="+mj-ea"/>
              </a:rPr>
              <a:t>농경지에서 수계와 대기로 유출되는 오염원을 줄일 수 있어</a:t>
            </a:r>
            <a:r>
              <a:rPr lang="en-US" altLang="ko-KR" sz="1200" b="1" dirty="0" smtClean="0">
                <a:latin typeface="+mj-ea"/>
                <a:ea typeface="+mj-ea"/>
              </a:rPr>
              <a:t>,</a:t>
            </a:r>
            <a:r>
              <a:rPr lang="ko-KR" altLang="en-US" sz="1200" b="1" dirty="0" smtClean="0">
                <a:latin typeface="+mj-ea"/>
                <a:ea typeface="+mj-ea"/>
              </a:rPr>
              <a:t> </a:t>
            </a:r>
            <a:r>
              <a:rPr lang="ko-KR" altLang="en-US" sz="1200" b="1" dirty="0" smtClean="0">
                <a:solidFill>
                  <a:srgbClr val="FF0000"/>
                </a:solidFill>
                <a:latin typeface="+mj-ea"/>
                <a:ea typeface="+mj-ea"/>
              </a:rPr>
              <a:t>수질오염 및</a:t>
            </a:r>
            <a:r>
              <a:rPr lang="en-US" altLang="ko-KR" sz="1200" b="1" dirty="0" smtClean="0">
                <a:solidFill>
                  <a:srgbClr val="FF0000"/>
                </a:solidFill>
                <a:latin typeface="+mj-ea"/>
                <a:ea typeface="+mj-ea"/>
              </a:rPr>
              <a:t> </a:t>
            </a:r>
            <a:r>
              <a:rPr lang="ko-KR" altLang="en-US" sz="1200" b="1" dirty="0" smtClean="0">
                <a:solidFill>
                  <a:srgbClr val="FF0000"/>
                </a:solidFill>
                <a:latin typeface="+mj-ea"/>
                <a:ea typeface="+mj-ea"/>
              </a:rPr>
              <a:t>온실가스 배출량 저감</a:t>
            </a:r>
            <a:endParaRPr lang="ko-KR" altLang="en-US" sz="1200" b="1" dirty="0">
              <a:solidFill>
                <a:srgbClr val="FF0000"/>
              </a:solidFill>
              <a:latin typeface="+mj-ea"/>
              <a:ea typeface="+mj-ea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296205" y="5615315"/>
            <a:ext cx="234026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u"/>
            </a:pPr>
            <a:r>
              <a:rPr lang="ko-KR" altLang="en-US" sz="1200" dirty="0" smtClean="0">
                <a:latin typeface="HY견고딕" pitchFamily="18" charset="-127"/>
                <a:ea typeface="HY견고딕" pitchFamily="18" charset="-127"/>
              </a:rPr>
              <a:t>외부 양분투입 감축</a:t>
            </a:r>
            <a:endParaRPr lang="ko-KR" altLang="en-US" sz="1200" dirty="0"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440220" y="5846728"/>
            <a:ext cx="698348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b="1" dirty="0" smtClean="0">
                <a:latin typeface="+mj-ea"/>
                <a:ea typeface="+mj-ea"/>
              </a:rPr>
              <a:t>- </a:t>
            </a:r>
            <a:r>
              <a:rPr lang="ko-KR" altLang="en-US" sz="1200" b="1" dirty="0" smtClean="0">
                <a:latin typeface="+mj-ea"/>
                <a:ea typeface="+mj-ea"/>
              </a:rPr>
              <a:t>풋거름 작물 재배 후 농경지 환원으로 </a:t>
            </a:r>
            <a:r>
              <a:rPr lang="ko-KR" altLang="en-US" sz="1200" b="1" dirty="0" smtClean="0">
                <a:solidFill>
                  <a:srgbClr val="FF0000"/>
                </a:solidFill>
                <a:latin typeface="+mj-ea"/>
                <a:ea typeface="+mj-ea"/>
              </a:rPr>
              <a:t>질소비료 투입량 </a:t>
            </a:r>
            <a:r>
              <a:rPr lang="en-US" altLang="ko-KR" sz="1200" b="1" dirty="0" smtClean="0">
                <a:solidFill>
                  <a:srgbClr val="FF0000"/>
                </a:solidFill>
                <a:latin typeface="+mj-ea"/>
                <a:ea typeface="+mj-ea"/>
              </a:rPr>
              <a:t>9~20kg/10a </a:t>
            </a:r>
            <a:r>
              <a:rPr lang="ko-KR" altLang="en-US" sz="1200" b="1" dirty="0" smtClean="0">
                <a:solidFill>
                  <a:srgbClr val="FF0000"/>
                </a:solidFill>
                <a:latin typeface="+mj-ea"/>
                <a:ea typeface="+mj-ea"/>
              </a:rPr>
              <a:t>절감</a:t>
            </a:r>
            <a:endParaRPr lang="ko-KR" altLang="en-US" sz="1200" b="1" dirty="0">
              <a:solidFill>
                <a:srgbClr val="FF0000"/>
              </a:solidFill>
              <a:latin typeface="+mj-ea"/>
              <a:ea typeface="+mj-ea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440220" y="6104329"/>
            <a:ext cx="698348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b="1" dirty="0" smtClean="0">
                <a:latin typeface="+mj-ea"/>
                <a:ea typeface="+mj-ea"/>
              </a:rPr>
              <a:t>- </a:t>
            </a:r>
            <a:r>
              <a:rPr lang="ko-KR" altLang="en-US" sz="1200" b="1" dirty="0" err="1" smtClean="0">
                <a:latin typeface="+mj-ea"/>
                <a:ea typeface="+mj-ea"/>
              </a:rPr>
              <a:t>휴경기</a:t>
            </a:r>
            <a:r>
              <a:rPr lang="ko-KR" altLang="en-US" sz="1200" b="1" dirty="0" smtClean="0">
                <a:latin typeface="+mj-ea"/>
                <a:ea typeface="+mj-ea"/>
              </a:rPr>
              <a:t> 풋거름 작물을 재배하면 </a:t>
            </a:r>
            <a:r>
              <a:rPr lang="ko-KR" altLang="en-US" sz="1200" b="1" dirty="0" smtClean="0">
                <a:solidFill>
                  <a:srgbClr val="FF0000"/>
                </a:solidFill>
                <a:latin typeface="+mj-ea"/>
                <a:ea typeface="+mj-ea"/>
              </a:rPr>
              <a:t>농촌경관 조성</a:t>
            </a:r>
            <a:r>
              <a:rPr lang="en-US" altLang="ko-KR" sz="1200" b="1" dirty="0" smtClean="0">
                <a:solidFill>
                  <a:srgbClr val="FF0000"/>
                </a:solidFill>
                <a:latin typeface="+mj-ea"/>
                <a:ea typeface="+mj-ea"/>
              </a:rPr>
              <a:t>, </a:t>
            </a:r>
            <a:r>
              <a:rPr lang="ko-KR" altLang="en-US" sz="1200" b="1" dirty="0" smtClean="0">
                <a:solidFill>
                  <a:srgbClr val="FF0000"/>
                </a:solidFill>
                <a:latin typeface="+mj-ea"/>
                <a:ea typeface="+mj-ea"/>
              </a:rPr>
              <a:t>연작장해 경감</a:t>
            </a:r>
            <a:r>
              <a:rPr lang="en-US" altLang="ko-KR" sz="1200" b="1" dirty="0" smtClean="0">
                <a:solidFill>
                  <a:srgbClr val="FF0000"/>
                </a:solidFill>
                <a:latin typeface="+mj-ea"/>
                <a:ea typeface="+mj-ea"/>
              </a:rPr>
              <a:t>, </a:t>
            </a:r>
            <a:r>
              <a:rPr lang="ko-KR" altLang="en-US" sz="1200" b="1" dirty="0" smtClean="0">
                <a:solidFill>
                  <a:srgbClr val="FF0000"/>
                </a:solidFill>
                <a:latin typeface="+mj-ea"/>
                <a:ea typeface="+mj-ea"/>
              </a:rPr>
              <a:t>토양 유실 방지</a:t>
            </a:r>
            <a:r>
              <a:rPr lang="ko-KR" altLang="en-US" sz="1200" b="1" dirty="0" smtClean="0">
                <a:latin typeface="+mj-ea"/>
                <a:ea typeface="+mj-ea"/>
              </a:rPr>
              <a:t> </a:t>
            </a:r>
            <a:endParaRPr lang="ko-KR" altLang="en-US" sz="1200" b="1" dirty="0">
              <a:latin typeface="+mj-ea"/>
              <a:ea typeface="+mj-ea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1430970" y="4016097"/>
            <a:ext cx="609335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dirty="0" smtClean="0"/>
              <a:t>(</a:t>
            </a:r>
            <a:r>
              <a:rPr lang="ko-KR" altLang="en-US" sz="1200" dirty="0" smtClean="0"/>
              <a:t>출처</a:t>
            </a:r>
            <a:r>
              <a:rPr lang="en-US" altLang="ko-KR" sz="1200" dirty="0" smtClean="0"/>
              <a:t>: </a:t>
            </a:r>
            <a:r>
              <a:rPr lang="ko-KR" altLang="en-US" sz="1200" dirty="0" smtClean="0"/>
              <a:t>농업</a:t>
            </a:r>
            <a:r>
              <a:rPr lang="en-US" altLang="ko-KR" sz="1200" dirty="0" smtClean="0"/>
              <a:t>·</a:t>
            </a:r>
            <a:r>
              <a:rPr lang="ko-KR" altLang="en-US" sz="1200" dirty="0" smtClean="0"/>
              <a:t>농촌 환경보전을 위한 농가실천 매뉴얼</a:t>
            </a:r>
            <a:r>
              <a:rPr lang="en-US" altLang="ko-KR" sz="1200" dirty="0" smtClean="0"/>
              <a:t>)</a:t>
            </a:r>
            <a:endParaRPr lang="ko-KR" altLang="en-US" sz="1200" dirty="0"/>
          </a:p>
        </p:txBody>
      </p:sp>
      <p:sp>
        <p:nvSpPr>
          <p:cNvPr id="26" name="TextBox 25"/>
          <p:cNvSpPr txBox="1"/>
          <p:nvPr/>
        </p:nvSpPr>
        <p:spPr>
          <a:xfrm>
            <a:off x="179512" y="1541240"/>
            <a:ext cx="699352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dirty="0" smtClean="0">
                <a:solidFill>
                  <a:schemeClr val="tx2">
                    <a:lumMod val="75000"/>
                  </a:schemeClr>
                </a:solidFill>
                <a:latin typeface="HY견고딕" pitchFamily="18" charset="-127"/>
                <a:ea typeface="HY견고딕" pitchFamily="18" charset="-127"/>
              </a:rPr>
              <a:t>1. </a:t>
            </a:r>
            <a:r>
              <a:rPr lang="ko-KR" altLang="en-US" sz="1400" dirty="0" err="1" smtClean="0">
                <a:solidFill>
                  <a:schemeClr val="tx2">
                    <a:lumMod val="75000"/>
                  </a:schemeClr>
                </a:solidFill>
                <a:latin typeface="HY견고딕" pitchFamily="18" charset="-127"/>
                <a:ea typeface="HY견고딕" pitchFamily="18" charset="-127"/>
              </a:rPr>
              <a:t>화힉비료</a:t>
            </a:r>
            <a:r>
              <a:rPr lang="ko-KR" altLang="en-US" sz="1400" dirty="0" smtClean="0">
                <a:solidFill>
                  <a:schemeClr val="tx2">
                    <a:lumMod val="75000"/>
                  </a:schemeClr>
                </a:solidFill>
                <a:latin typeface="HY견고딕" pitchFamily="18" charset="-127"/>
                <a:ea typeface="HY견고딕" pitchFamily="18" charset="-127"/>
              </a:rPr>
              <a:t> 절감 방법</a:t>
            </a:r>
            <a:endParaRPr lang="ko-KR" altLang="en-US" sz="1400" dirty="0">
              <a:solidFill>
                <a:schemeClr val="tx2">
                  <a:lumMod val="75000"/>
                </a:schemeClr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27" name="모서리가 둥근 직사각형 26"/>
          <p:cNvSpPr/>
          <p:nvPr/>
        </p:nvSpPr>
        <p:spPr>
          <a:xfrm>
            <a:off x="78874" y="1523988"/>
            <a:ext cx="8817814" cy="2769108"/>
          </a:xfrm>
          <a:prstGeom prst="roundRect">
            <a:avLst/>
          </a:prstGeom>
          <a:noFill/>
          <a:ln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22277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269</TotalTime>
  <Words>1022</Words>
  <Application>Microsoft Office PowerPoint</Application>
  <PresentationFormat>화면 슬라이드 쇼(4:3)</PresentationFormat>
  <Paragraphs>118</Paragraphs>
  <Slides>4</Slides>
  <Notes>4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4</vt:i4>
      </vt:variant>
    </vt:vector>
  </HeadingPairs>
  <TitlesOfParts>
    <vt:vector size="10" baseType="lpstr">
      <vt:lpstr>HY견고딕</vt:lpstr>
      <vt:lpstr>맑은 고딕</vt:lpstr>
      <vt:lpstr>Arial</vt:lpstr>
      <vt:lpstr>Arial Narrow</vt:lpstr>
      <vt:lpstr>Wingdings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Administrator</dc:creator>
  <cp:lastModifiedBy>USER</cp:lastModifiedBy>
  <cp:revision>29</cp:revision>
  <dcterms:created xsi:type="dcterms:W3CDTF">2020-10-21T04:23:24Z</dcterms:created>
  <dcterms:modified xsi:type="dcterms:W3CDTF">2020-10-30T06:19:51Z</dcterms:modified>
</cp:coreProperties>
</file>